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m4a" ContentType="audi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4"/>
  </p:notesMasterIdLst>
  <p:sldIdLst>
    <p:sldId id="256" r:id="rId2"/>
    <p:sldId id="275" r:id="rId3"/>
    <p:sldId id="260" r:id="rId4"/>
    <p:sldId id="261" r:id="rId5"/>
    <p:sldId id="262" r:id="rId6"/>
    <p:sldId id="281" r:id="rId7"/>
    <p:sldId id="258" r:id="rId8"/>
    <p:sldId id="263" r:id="rId9"/>
    <p:sldId id="277" r:id="rId10"/>
    <p:sldId id="264" r:id="rId11"/>
    <p:sldId id="272" r:id="rId12"/>
    <p:sldId id="273" r:id="rId13"/>
    <p:sldId id="266" r:id="rId14"/>
    <p:sldId id="265" r:id="rId15"/>
    <p:sldId id="278" r:id="rId16"/>
    <p:sldId id="268" r:id="rId17"/>
    <p:sldId id="271" r:id="rId18"/>
    <p:sldId id="280" r:id="rId19"/>
    <p:sldId id="279" r:id="rId20"/>
    <p:sldId id="304" r:id="rId21"/>
    <p:sldId id="289" r:id="rId22"/>
    <p:sldId id="290" r:id="rId23"/>
    <p:sldId id="288" r:id="rId24"/>
    <p:sldId id="282" r:id="rId25"/>
    <p:sldId id="300" r:id="rId26"/>
    <p:sldId id="284" r:id="rId27"/>
    <p:sldId id="301" r:id="rId28"/>
    <p:sldId id="257" r:id="rId29"/>
    <p:sldId id="283" r:id="rId30"/>
    <p:sldId id="286" r:id="rId31"/>
    <p:sldId id="292" r:id="rId32"/>
    <p:sldId id="303" r:id="rId33"/>
    <p:sldId id="293" r:id="rId34"/>
    <p:sldId id="297" r:id="rId35"/>
    <p:sldId id="294" r:id="rId36"/>
    <p:sldId id="295" r:id="rId37"/>
    <p:sldId id="302" r:id="rId38"/>
    <p:sldId id="296" r:id="rId39"/>
    <p:sldId id="287" r:id="rId40"/>
    <p:sldId id="291" r:id="rId41"/>
    <p:sldId id="299" r:id="rId42"/>
    <p:sldId id="298" r:id="rId4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374" autoAdjust="0"/>
  </p:normalViewPr>
  <p:slideViewPr>
    <p:cSldViewPr snapToGrid="0" snapToObjects="1">
      <p:cViewPr varScale="1">
        <p:scale>
          <a:sx n="62" d="100"/>
          <a:sy n="62" d="100"/>
        </p:scale>
        <p:origin x="-1432"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128"/>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AB3B6F-5238-C246-B192-DDBEE326EC79}" type="datetimeFigureOut">
              <a:rPr lang="en-US" smtClean="0"/>
              <a:pPr/>
              <a:t>11/18/10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4D38318-2FAA-044D-BE59-C040C177474D}" type="slidenum">
              <a:rPr lang="en-US" smtClean="0"/>
              <a:pPr/>
              <a:t>‹#›</a:t>
            </a:fld>
            <a:endParaRPr lang="en-US"/>
          </a:p>
        </p:txBody>
      </p:sp>
    </p:spTree>
    <p:extLst>
      <p:ext uri="{BB962C8B-B14F-4D97-AF65-F5344CB8AC3E}">
        <p14:creationId xmlns:p14="http://schemas.microsoft.com/office/powerpoint/2010/main" val="295301268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www.wgntv.com/videobeta/a9bccbbc-a230-4cd2-b197-0580ab3c18e0/News/Reel-Kid-Critic-Ben-Medina-reviews-Cats-and-Dogs-2-"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What makes for a truly effective independent</a:t>
            </a:r>
            <a:r>
              <a:rPr lang="en-US" baseline="0" dirty="0" smtClean="0"/>
              <a:t> study is the pairing of the student with a mentor, one who is also passionate about his/her field.</a:t>
            </a:r>
            <a:endParaRPr lang="en-US" dirty="0" smtClean="0"/>
          </a:p>
          <a:p>
            <a:endParaRPr lang="en-US" baseline="0" dirty="0" smtClean="0"/>
          </a:p>
          <a:p>
            <a:r>
              <a:rPr lang="en-US" baseline="0" dirty="0" smtClean="0"/>
              <a:t>Mentors produce similar benefits of independent study and promote meaningful engagement a critical stage of learning.</a:t>
            </a:r>
          </a:p>
          <a:p>
            <a:r>
              <a:rPr lang="en-US" baseline="0" dirty="0" err="1" smtClean="0"/>
              <a:t>p</a:t>
            </a:r>
            <a:r>
              <a:rPr lang="en-US" baseline="0" dirty="0" smtClean="0"/>
              <a:t>. 310 Van Tassel-</a:t>
            </a:r>
            <a:r>
              <a:rPr lang="en-US" baseline="0" dirty="0" err="1" smtClean="0"/>
              <a:t>Baska</a:t>
            </a:r>
            <a:endParaRPr lang="en-US" baseline="0" dirty="0" smtClean="0"/>
          </a:p>
          <a:p>
            <a:endParaRPr lang="en-US" baseline="0" dirty="0" smtClean="0"/>
          </a:p>
          <a:p>
            <a:r>
              <a:rPr lang="en-US" baseline="0" dirty="0" smtClean="0"/>
              <a:t>As old as mankind, originating in Ancient Greece – a dynamic shared relationship that goes beyond the initial experience - Berger</a:t>
            </a:r>
          </a:p>
        </p:txBody>
      </p:sp>
      <p:sp>
        <p:nvSpPr>
          <p:cNvPr id="4" name="Slide Number Placeholder 3"/>
          <p:cNvSpPr>
            <a:spLocks noGrp="1"/>
          </p:cNvSpPr>
          <p:nvPr>
            <p:ph type="sldNum" sz="quarter" idx="10"/>
          </p:nvPr>
        </p:nvSpPr>
        <p:spPr/>
        <p:txBody>
          <a:bodyPr/>
          <a:lstStyle/>
          <a:p>
            <a:fld id="{C4D38318-2FAA-044D-BE59-C040C177474D}"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Both Independent</a:t>
            </a:r>
            <a:r>
              <a:rPr lang="en-US" baseline="0" dirty="0" smtClean="0"/>
              <a:t> study and mentorships break down the walls of the traditional school – they have the potential for removing the glass ceiling.  </a:t>
            </a: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Take a topic that the student is passionate about,</a:t>
            </a:r>
            <a:r>
              <a:rPr lang="en-US" baseline="0" dirty="0" smtClean="0"/>
              <a:t> combine it with a mentor who shares that passion, and use the online environment to remove the barriers created by distance and you have …well  let’s show you. </a:t>
            </a:r>
          </a:p>
          <a:p>
            <a:endParaRPr lang="en-US" baseline="0" dirty="0" smtClean="0"/>
          </a:p>
          <a:p>
            <a:r>
              <a:rPr lang="en-US" baseline="0" dirty="0" err="1" smtClean="0"/>
              <a:t>Telementoring</a:t>
            </a: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Meet Billy!  Tell story.</a:t>
            </a: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Billy and his mentor</a:t>
            </a:r>
            <a:r>
              <a:rPr lang="en-US" baseline="0" dirty="0" smtClean="0"/>
              <a:t> Steve are having a tug of war - $18,000 hand vs. $14.00 hand.</a:t>
            </a: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Success</a:t>
            </a:r>
          </a:p>
          <a:p>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Alex Benjamin</a:t>
            </a:r>
          </a:p>
          <a:p>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Ben Medina - Being a research assistant for Mr. </a:t>
            </a:r>
            <a:r>
              <a:rPr lang="en-US" sz="1200" kern="1200" dirty="0" err="1" smtClean="0">
                <a:solidFill>
                  <a:schemeClr val="tx1"/>
                </a:solidFill>
                <a:latin typeface="+mn-lt"/>
                <a:ea typeface="+mn-ea"/>
                <a:cs typeface="+mn-cs"/>
              </a:rPr>
              <a:t>Mehler's</a:t>
            </a:r>
            <a:r>
              <a:rPr lang="en-US" sz="1200" kern="1200" dirty="0" smtClean="0">
                <a:solidFill>
                  <a:schemeClr val="tx1"/>
                </a:solidFill>
                <a:latin typeface="+mn-lt"/>
                <a:ea typeface="+mn-ea"/>
                <a:cs typeface="+mn-cs"/>
              </a:rPr>
              <a:t> dissertation (the 1967 all-black production of the musical HELLO, DOLLY! featuring Pearl Bailey and Cab Calloway) after taking his class in World Theatre allowed me to put my new knowledge, analysis, and research skills to good use in two ways. It let me do some real research into the important story behind that story. But it also gave me the confidence to develop and then spew -- I mean share -- my observations and analysis about movies, even in front of TV cameras. I have the opportunity to be the "teen reviewer" on WGN TV News occasionally, and I now can provide a good review on camera with little anxiety -- and then back it up if asked. I've provided a clip for a movie I reviewed a few months ago. The movie, unfortunately, was "Cats and Dogs 2". (Though now that I'm thirteen, they promise to let me review better movies.) It was the first time I encountered a teleprompter, which you can tell by how I draw out the name “</a:t>
            </a:r>
            <a:r>
              <a:rPr lang="en-US" sz="1200" kern="1200" dirty="0" err="1" smtClean="0">
                <a:solidFill>
                  <a:schemeClr val="tx1"/>
                </a:solidFill>
                <a:latin typeface="+mn-lt"/>
                <a:ea typeface="+mn-ea"/>
                <a:cs typeface="+mn-cs"/>
              </a:rPr>
              <a:t>Galorrrrrre</a:t>
            </a:r>
            <a:r>
              <a:rPr lang="en-US" sz="1200" kern="1200" dirty="0" smtClean="0">
                <a:solidFill>
                  <a:schemeClr val="tx1"/>
                </a:solidFill>
                <a:latin typeface="+mn-lt"/>
                <a:ea typeface="+mn-ea"/>
                <a:cs typeface="+mn-cs"/>
              </a:rPr>
              <a:t>”. </a:t>
            </a:r>
            <a:r>
              <a:rPr lang="pl-PL" sz="1200" u="sng" kern="1200" dirty="0" smtClean="0">
                <a:solidFill>
                  <a:schemeClr val="tx1"/>
                </a:solidFill>
                <a:latin typeface="+mn-lt"/>
                <a:ea typeface="+mn-ea"/>
                <a:cs typeface="+mn-cs"/>
                <a:hlinkClick r:id="rId3"/>
              </a:rPr>
              <a:t>http://www.wgntv.com/videobeta/a9bccbbc-a230-4cd2-b197-0580ab3c18e0/News/Reel-Kid-Critic-Ben-Medina-reviews-Cats-and-Dogs-2-</a:t>
            </a:r>
          </a:p>
          <a:p>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Graham</a:t>
            </a:r>
            <a:r>
              <a:rPr lang="en-US" baseline="0" dirty="0" smtClean="0"/>
              <a:t> was a 7</a:t>
            </a:r>
            <a:r>
              <a:rPr lang="en-US" baseline="30000" dirty="0" smtClean="0"/>
              <a:t>th</a:t>
            </a:r>
            <a:r>
              <a:rPr lang="en-US" baseline="0" dirty="0" smtClean="0"/>
              <a:t> grader looking for more than a garage band experience.</a:t>
            </a:r>
          </a:p>
          <a:p>
            <a:r>
              <a:rPr lang="en-US" baseline="0" dirty="0" smtClean="0"/>
              <a:t>Teamed with a young college age gifted student who had no formal teaching experience, but had participated in a homeschool co-operative where he was involved in tutoring other students and of course, had much experience in creating music, recording, etc. Independent film project @ Art Institute, Oakton Community College (lead sound designer, Theater League), game </a:t>
            </a:r>
            <a:r>
              <a:rPr lang="en-US" baseline="0" smtClean="0"/>
              <a:t>designer intern</a:t>
            </a: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20</a:t>
            </a:fld>
            <a:endParaRPr lang="en-US"/>
          </a:p>
        </p:txBody>
      </p:sp>
    </p:spTree>
    <p:extLst>
      <p:ext uri="{BB962C8B-B14F-4D97-AF65-F5344CB8AC3E}">
        <p14:creationId xmlns:p14="http://schemas.microsoft.com/office/powerpoint/2010/main" val="34039414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Letter to Ed </a:t>
            </a:r>
            <a:r>
              <a:rPr lang="en-US" dirty="0" err="1" smtClean="0"/>
              <a:t>Zaccaro</a:t>
            </a:r>
            <a:endParaRPr lang="en-US" dirty="0" smtClean="0"/>
          </a:p>
          <a:p>
            <a:r>
              <a:rPr lang="en-US" dirty="0" smtClean="0"/>
              <a:t>Author</a:t>
            </a:r>
            <a:r>
              <a:rPr lang="en-US" baseline="0" dirty="0" smtClean="0"/>
              <a:t> of many math enrichment books, e.g. 10 Things All Future Scientists and Mathematicians Must Know (</a:t>
            </a:r>
            <a:r>
              <a:rPr lang="en-US" i="1" baseline="0" dirty="0" smtClean="0"/>
              <a:t>But are Rarely Taught).</a:t>
            </a: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Having independent study was really useful in terms of having someone to bounce ideas off of. She just figured out that you need to decided what you want to do and go about doing it.</a:t>
            </a:r>
          </a:p>
          <a:p>
            <a:r>
              <a:rPr lang="en-US" sz="1200" kern="1200" dirty="0" smtClean="0">
                <a:solidFill>
                  <a:schemeClr val="tx1"/>
                </a:solidFill>
                <a:latin typeface="+mn-lt"/>
                <a:ea typeface="+mn-ea"/>
                <a:cs typeface="+mn-cs"/>
              </a:rPr>
              <a:t> </a:t>
            </a:r>
          </a:p>
          <a:p>
            <a:r>
              <a:rPr lang="en-US" sz="1200" b="1" kern="1200" dirty="0" smtClean="0">
                <a:solidFill>
                  <a:schemeClr val="tx1"/>
                </a:solidFill>
                <a:latin typeface="+mn-lt"/>
                <a:ea typeface="+mn-ea"/>
                <a:cs typeface="+mn-cs"/>
              </a:rPr>
              <a:t>Being homeschooled—she has a lot of self-direction.  It helps if you self-determine what you want to do—then you are more likely to do it. </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Especially if you have a mentor to help you get your ideas straight and you have an idea and have no idea of how to do it.</a:t>
            </a:r>
            <a:endParaRPr lang="en-US" sz="1200" kern="1200" dirty="0" smtClean="0">
              <a:solidFill>
                <a:schemeClr val="tx1"/>
              </a:solidFill>
              <a:latin typeface="+mn-lt"/>
              <a:ea typeface="+mn-ea"/>
              <a:cs typeface="+mn-cs"/>
            </a:endParaRPr>
          </a:p>
          <a:p>
            <a:endParaRPr lang="en-US" dirty="0" smtClean="0"/>
          </a:p>
          <a:p>
            <a:r>
              <a:rPr lang="en-US" dirty="0" err="1" smtClean="0"/>
              <a:t>Cherylyn</a:t>
            </a:r>
            <a:r>
              <a:rPr lang="en-US" dirty="0" smtClean="0"/>
              <a:t> </a:t>
            </a:r>
            <a:r>
              <a:rPr lang="en-US" dirty="0" err="1" smtClean="0"/>
              <a:t>Geers</a:t>
            </a: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Alexandros</a:t>
            </a:r>
            <a:r>
              <a:rPr lang="en-US" dirty="0" smtClean="0"/>
              <a:t> </a:t>
            </a:r>
            <a:r>
              <a:rPr lang="en-US" dirty="0" err="1" smtClean="0"/>
              <a:t>Centonze</a:t>
            </a:r>
            <a:endParaRPr lang="en-US" dirty="0" smtClean="0"/>
          </a:p>
          <a:p>
            <a:r>
              <a:rPr lang="en-US" dirty="0" smtClean="0"/>
              <a:t>Age 10</a:t>
            </a:r>
          </a:p>
          <a:p>
            <a:r>
              <a:rPr lang="en-US" dirty="0" smtClean="0"/>
              <a:t>Greece</a:t>
            </a:r>
          </a:p>
          <a:p>
            <a:r>
              <a:rPr lang="en-US" dirty="0" smtClean="0"/>
              <a:t>Math</a:t>
            </a:r>
            <a:r>
              <a:rPr lang="en-US" baseline="0" dirty="0" smtClean="0"/>
              <a:t> and Music Project Film</a:t>
            </a: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Joe Flaherty – worked with Kinsella</a:t>
            </a:r>
          </a:p>
          <a:p>
            <a:endParaRPr lang="en-US" dirty="0" smtClean="0"/>
          </a:p>
          <a:p>
            <a:r>
              <a:rPr lang="en-US" dirty="0" smtClean="0"/>
              <a:t>Own</a:t>
            </a:r>
            <a:r>
              <a:rPr lang="en-US" baseline="0" dirty="0" smtClean="0"/>
              <a:t> pace</a:t>
            </a:r>
          </a:p>
          <a:p>
            <a:r>
              <a:rPr lang="en-US" baseline="0" dirty="0" smtClean="0"/>
              <a:t>Combine two unique topics – unable to do at the classroom study</a:t>
            </a:r>
          </a:p>
          <a:p>
            <a:r>
              <a:rPr lang="en-US" dirty="0" smtClean="0"/>
              <a:t>Freedom to learn</a:t>
            </a:r>
          </a:p>
          <a:p>
            <a:r>
              <a:rPr lang="en-US" dirty="0" smtClean="0"/>
              <a:t>One on one time with instructor</a:t>
            </a:r>
          </a:p>
          <a:p>
            <a:r>
              <a:rPr lang="en-US" dirty="0" smtClean="0"/>
              <a:t>Small high school that </a:t>
            </a:r>
            <a:r>
              <a:rPr lang="en-US" dirty="0" err="1" smtClean="0"/>
              <a:t>didn</a:t>
            </a:r>
            <a:r>
              <a:rPr lang="fr-FR" dirty="0" smtClean="0"/>
              <a:t>’</a:t>
            </a:r>
            <a:r>
              <a:rPr lang="fr-FR" dirty="0" err="1" smtClean="0"/>
              <a:t>t</a:t>
            </a:r>
            <a:r>
              <a:rPr lang="fr-FR" dirty="0" smtClean="0"/>
              <a:t> </a:t>
            </a:r>
            <a:r>
              <a:rPr lang="fr-FR" dirty="0" err="1" smtClean="0"/>
              <a:t>offer</a:t>
            </a:r>
            <a:r>
              <a:rPr lang="fr-FR" dirty="0" smtClean="0"/>
              <a:t> the </a:t>
            </a:r>
            <a:r>
              <a:rPr lang="fr-FR" dirty="0" err="1" smtClean="0"/>
              <a:t>topics</a:t>
            </a:r>
            <a:endParaRPr lang="fr-FR" dirty="0" smtClean="0"/>
          </a:p>
          <a:p>
            <a:r>
              <a:rPr lang="fr-FR" dirty="0" smtClean="0"/>
              <a:t>Time management </a:t>
            </a:r>
            <a:r>
              <a:rPr lang="en-US" dirty="0" smtClean="0"/>
              <a:t>–</a:t>
            </a:r>
            <a:r>
              <a:rPr lang="fr-FR" dirty="0" smtClean="0"/>
              <a:t> flexible </a:t>
            </a:r>
            <a:r>
              <a:rPr lang="en-US" dirty="0" smtClean="0"/>
              <a:t>–</a:t>
            </a:r>
            <a:r>
              <a:rPr lang="fr-FR" dirty="0" smtClean="0"/>
              <a:t> </a:t>
            </a:r>
            <a:r>
              <a:rPr lang="fr-FR" dirty="0" err="1" smtClean="0"/>
              <a:t>leaving</a:t>
            </a:r>
            <a:r>
              <a:rPr lang="fr-FR" dirty="0" smtClean="0"/>
              <a:t> time to do </a:t>
            </a:r>
            <a:r>
              <a:rPr lang="fr-FR" dirty="0" err="1" smtClean="0"/>
              <a:t>other</a:t>
            </a:r>
            <a:r>
              <a:rPr lang="fr-FR" dirty="0" smtClean="0"/>
              <a:t> </a:t>
            </a:r>
            <a:r>
              <a:rPr lang="fr-FR" dirty="0" err="1" smtClean="0"/>
              <a:t>things</a:t>
            </a:r>
            <a:endParaRPr lang="fr-FR" dirty="0" smtClean="0"/>
          </a:p>
          <a:p>
            <a:r>
              <a:rPr lang="fr-FR" dirty="0" err="1" smtClean="0"/>
              <a:t>Research</a:t>
            </a:r>
            <a:r>
              <a:rPr lang="fr-FR" baseline="0" dirty="0" smtClean="0"/>
              <a:t> </a:t>
            </a:r>
            <a:r>
              <a:rPr lang="fr-FR" baseline="0" dirty="0" err="1" smtClean="0"/>
              <a:t>methods</a:t>
            </a:r>
            <a:r>
              <a:rPr lang="fr-FR" baseline="0" dirty="0" smtClean="0"/>
              <a:t> of </a:t>
            </a:r>
            <a:r>
              <a:rPr lang="fr-FR" baseline="0" dirty="0" err="1" smtClean="0"/>
              <a:t>choice</a:t>
            </a:r>
            <a:r>
              <a:rPr lang="fr-FR" baseline="0" dirty="0" smtClean="0"/>
              <a:t> </a:t>
            </a:r>
            <a:r>
              <a:rPr lang="fr-FR" baseline="0" dirty="0" err="1" smtClean="0"/>
              <a:t>geared</a:t>
            </a:r>
            <a:r>
              <a:rPr lang="fr-FR" baseline="0" dirty="0" smtClean="0"/>
              <a:t> to </a:t>
            </a:r>
            <a:r>
              <a:rPr lang="fr-FR" baseline="0" dirty="0" err="1" smtClean="0"/>
              <a:t>strengths</a:t>
            </a: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27</a:t>
            </a:fld>
            <a:endParaRPr lang="en-US"/>
          </a:p>
        </p:txBody>
      </p:sp>
    </p:spTree>
    <p:extLst>
      <p:ext uri="{BB962C8B-B14F-4D97-AF65-F5344CB8AC3E}">
        <p14:creationId xmlns:p14="http://schemas.microsoft.com/office/powerpoint/2010/main" val="30401376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Extracurricular activities can empower students to make their own decisions and help them gain vital experience and skills to lead them on the path to their future.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Everything I read and hear about gifted kids says that participation in these kinds of activities can make a tremendous difference in their lives. Kids who underachieve in their academic subjects in school may excel in their extracurricular activities. And kids who feel alone and alienated may find a sense of belonging.</a:t>
            </a: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Leaders must possess the intelligence</a:t>
            </a:r>
            <a:r>
              <a:rPr lang="en-US" baseline="0" dirty="0" smtClean="0"/>
              <a:t> to make effective decisions, the dominance to convince others, the achievement motivation to persist &amp; multiple other traits (Judge, et al, 2004) </a:t>
            </a:r>
            <a:r>
              <a:rPr lang="en-US" baseline="0" dirty="0" err="1" smtClean="0"/>
              <a:t>ala</a:t>
            </a:r>
            <a:r>
              <a:rPr lang="en-US" baseline="0" dirty="0" smtClean="0"/>
              <a:t> Karnes(2008).</a:t>
            </a:r>
          </a:p>
          <a:p>
            <a:endParaRPr lang="en-US" dirty="0" smtClean="0"/>
          </a:p>
          <a:p>
            <a:r>
              <a:rPr lang="en-US" dirty="0" smtClean="0"/>
              <a:t>Duke Gifted Letter, Vol. 6/Issue 3/ Spring 2006Leadership behaviors:  planning, organizing, clarifying, motivating, supporting, managing conflict, team building, networking, delegating, rewarding. </a:t>
            </a:r>
          </a:p>
          <a:p>
            <a:r>
              <a:rPr lang="en-US" dirty="0" smtClean="0"/>
              <a:t>Five well-researched personality factors associated with successful leadership are sociability, cooperativeness or diplomacy, integrity, emotional stability, and intelligence. </a:t>
            </a:r>
          </a:p>
          <a:p>
            <a:endParaRPr lang="en-US" dirty="0" smtClean="0"/>
          </a:p>
          <a:p>
            <a:r>
              <a:rPr lang="en-US" dirty="0" smtClean="0"/>
              <a:t>Mentoring relationships with community leaders also introduce gifted youth to real-world leadership experiences. Principals, ministers, rabbis, government officials, police and fire department officers, and heads of nonprofit organizations, to name a few, are often willing to mentor responsible adolescents. But be advised that your child will need to be a skillful interviewee to secure this kind of experience. Mentoring differs from volunteering primarily by enabling the youngster to pursue a project of personal interest under guided supervision.</a:t>
            </a: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Duke Tip Sheet – observed in gifted students when placed in leadership situations</a:t>
            </a: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Passion</a:t>
            </a:r>
          </a:p>
          <a:p>
            <a:r>
              <a:rPr lang="en-US" dirty="0" smtClean="0"/>
              <a:t>Solve problems that are beyond their chronological</a:t>
            </a:r>
            <a:r>
              <a:rPr lang="en-US" baseline="0" dirty="0" smtClean="0"/>
              <a:t> age</a:t>
            </a: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behaviors were observed</a:t>
            </a:r>
          </a:p>
          <a:p>
            <a:endParaRPr lang="en-US" dirty="0" smtClean="0"/>
          </a:p>
          <a:p>
            <a:r>
              <a:rPr lang="en-US" sz="1200" kern="1200" dirty="0" smtClean="0">
                <a:solidFill>
                  <a:schemeClr val="tx1"/>
                </a:solidFill>
                <a:latin typeface="+mn-lt"/>
                <a:ea typeface="+mn-ea"/>
                <a:cs typeface="+mn-cs"/>
              </a:rPr>
              <a:t>Just want you to know there is some "friendly competition" going on between Willie and </a:t>
            </a:r>
            <a:r>
              <a:rPr lang="en-US" sz="1200" kern="1200" dirty="0" err="1" smtClean="0">
                <a:solidFill>
                  <a:schemeClr val="tx1"/>
                </a:solidFill>
                <a:latin typeface="+mn-lt"/>
                <a:ea typeface="+mn-ea"/>
                <a:cs typeface="+mn-cs"/>
              </a:rPr>
              <a:t>Alexandros</a:t>
            </a:r>
            <a:r>
              <a:rPr lang="en-US" sz="1200" kern="1200" dirty="0" smtClean="0">
                <a:solidFill>
                  <a:schemeClr val="tx1"/>
                </a:solidFill>
                <a:latin typeface="+mn-lt"/>
                <a:ea typeface="+mn-ea"/>
                <a:cs typeface="+mn-cs"/>
              </a:rPr>
              <a:t> over the direction of the </a:t>
            </a:r>
            <a:r>
              <a:rPr lang="en-US" sz="1200" kern="1200" dirty="0" err="1" smtClean="0">
                <a:solidFill>
                  <a:schemeClr val="tx1"/>
                </a:solidFill>
                <a:latin typeface="+mn-lt"/>
                <a:ea typeface="+mn-ea"/>
                <a:cs typeface="+mn-cs"/>
              </a:rPr>
              <a:t>club.I</a:t>
            </a:r>
            <a:r>
              <a:rPr lang="en-US" sz="1200" kern="1200" dirty="0" smtClean="0">
                <a:solidFill>
                  <a:schemeClr val="tx1"/>
                </a:solidFill>
                <a:latin typeface="+mn-lt"/>
                <a:ea typeface="+mn-ea"/>
                <a:cs typeface="+mn-cs"/>
              </a:rPr>
              <a:t> knew it was gong to happen. Both are outstanding young people with their own </a:t>
            </a:r>
            <a:r>
              <a:rPr lang="en-US" sz="1200" kern="1200" dirty="0" err="1" smtClean="0">
                <a:solidFill>
                  <a:schemeClr val="tx1"/>
                </a:solidFill>
                <a:latin typeface="+mn-lt"/>
                <a:ea typeface="+mn-ea"/>
                <a:cs typeface="+mn-cs"/>
              </a:rPr>
              <a:t>ideas.The</a:t>
            </a:r>
            <a:r>
              <a:rPr lang="en-US" sz="1200" kern="1200" dirty="0" smtClean="0">
                <a:solidFill>
                  <a:schemeClr val="tx1"/>
                </a:solidFill>
                <a:latin typeface="+mn-lt"/>
                <a:ea typeface="+mn-ea"/>
                <a:cs typeface="+mn-cs"/>
              </a:rPr>
              <a:t> three of us are planning to have a meeting in Acrobat Connect  soon so we can just </a:t>
            </a:r>
            <a:r>
              <a:rPr lang="en-US" sz="1200" kern="1200" dirty="0" err="1" smtClean="0">
                <a:solidFill>
                  <a:schemeClr val="tx1"/>
                </a:solidFill>
                <a:latin typeface="+mn-lt"/>
                <a:ea typeface="+mn-ea"/>
                <a:cs typeface="+mn-cs"/>
              </a:rPr>
              <a:t>talk.(Their</a:t>
            </a:r>
            <a:r>
              <a:rPr lang="en-US" sz="1200" kern="1200" smtClean="0">
                <a:solidFill>
                  <a:schemeClr val="tx1"/>
                </a:solidFill>
                <a:latin typeface="+mn-lt"/>
                <a:ea typeface="+mn-ea"/>
                <a:cs typeface="+mn-cs"/>
              </a:rPr>
              <a:t> parents are aware of this as well.)</a:t>
            </a: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32</a:t>
            </a:fld>
            <a:endParaRPr lang="en-US"/>
          </a:p>
        </p:txBody>
      </p:sp>
    </p:spTree>
    <p:extLst>
      <p:ext uri="{BB962C8B-B14F-4D97-AF65-F5344CB8AC3E}">
        <p14:creationId xmlns:p14="http://schemas.microsoft.com/office/powerpoint/2010/main" val="15363216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Emergent</a:t>
            </a:r>
            <a:r>
              <a:rPr lang="en-US" baseline="0" dirty="0" smtClean="0"/>
              <a:t> leader becomes a role model, inspires or motivates the group to forge ahead when ideas are stalled, provides intellectual stimulation, and see matches between group member traits and the tasks at hand and then delegates appropriately.  (Karnes and Stephens, 2008)</a:t>
            </a: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33</a:t>
            </a:fld>
            <a:endParaRPr lang="en-US"/>
          </a:p>
        </p:txBody>
      </p:sp>
    </p:spTree>
    <p:extLst>
      <p:ext uri="{BB962C8B-B14F-4D97-AF65-F5344CB8AC3E}">
        <p14:creationId xmlns:p14="http://schemas.microsoft.com/office/powerpoint/2010/main" val="3819121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Zola </a:t>
            </a:r>
            <a:r>
              <a:rPr lang="en-US" dirty="0" err="1" smtClean="0"/>
              <a:t>Zoks</a:t>
            </a: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39</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I really enjoy having an active part in the Architecture Club. My role is Vice-President and International </a:t>
            </a:r>
            <a:r>
              <a:rPr lang="en-US" sz="1200" kern="1200" dirty="0" err="1" smtClean="0">
                <a:solidFill>
                  <a:schemeClr val="tx1"/>
                </a:solidFill>
                <a:latin typeface="+mn-lt"/>
                <a:ea typeface="+mn-ea"/>
                <a:cs typeface="+mn-cs"/>
              </a:rPr>
              <a:t>Liaison.I</a:t>
            </a:r>
            <a:r>
              <a:rPr lang="en-US" sz="1200" kern="1200" dirty="0" smtClean="0">
                <a:solidFill>
                  <a:schemeClr val="tx1"/>
                </a:solidFill>
                <a:latin typeface="+mn-lt"/>
                <a:ea typeface="+mn-ea"/>
                <a:cs typeface="+mn-cs"/>
              </a:rPr>
              <a:t> do many things for the club such as: Choose and develop </a:t>
            </a:r>
            <a:r>
              <a:rPr lang="en-US" sz="1200" kern="1200" dirty="0" err="1" smtClean="0">
                <a:solidFill>
                  <a:schemeClr val="tx1"/>
                </a:solidFill>
                <a:latin typeface="+mn-lt"/>
                <a:ea typeface="+mn-ea"/>
                <a:cs typeface="+mn-cs"/>
              </a:rPr>
              <a:t>activitiesLead</a:t>
            </a:r>
            <a:r>
              <a:rPr lang="en-US" sz="1200" kern="1200" dirty="0" smtClean="0">
                <a:solidFill>
                  <a:schemeClr val="tx1"/>
                </a:solidFill>
                <a:latin typeface="+mn-lt"/>
                <a:ea typeface="+mn-ea"/>
                <a:cs typeface="+mn-cs"/>
              </a:rPr>
              <a:t> weekly club </a:t>
            </a:r>
            <a:r>
              <a:rPr lang="en-US" sz="1200" kern="1200" dirty="0" err="1" smtClean="0">
                <a:solidFill>
                  <a:schemeClr val="tx1"/>
                </a:solidFill>
                <a:latin typeface="+mn-lt"/>
                <a:ea typeface="+mn-ea"/>
                <a:cs typeface="+mn-cs"/>
              </a:rPr>
              <a:t>discussionsDevelop</a:t>
            </a:r>
            <a:r>
              <a:rPr lang="en-US" sz="1200" kern="1200" dirty="0" smtClean="0">
                <a:solidFill>
                  <a:schemeClr val="tx1"/>
                </a:solidFill>
                <a:latin typeface="+mn-lt"/>
                <a:ea typeface="+mn-ea"/>
                <a:cs typeface="+mn-cs"/>
              </a:rPr>
              <a:t> &amp; coordinate virtual field </a:t>
            </a:r>
            <a:r>
              <a:rPr lang="en-US" sz="1200" kern="1200" dirty="0" err="1" smtClean="0">
                <a:solidFill>
                  <a:schemeClr val="tx1"/>
                </a:solidFill>
                <a:latin typeface="+mn-lt"/>
                <a:ea typeface="+mn-ea"/>
                <a:cs typeface="+mn-cs"/>
              </a:rPr>
              <a:t>tripsGraphics</a:t>
            </a:r>
            <a:r>
              <a:rPr lang="en-US" sz="1200" kern="1200" dirty="0" smtClean="0">
                <a:solidFill>
                  <a:schemeClr val="tx1"/>
                </a:solidFill>
                <a:latin typeface="+mn-lt"/>
                <a:ea typeface="+mn-ea"/>
                <a:cs typeface="+mn-cs"/>
              </a:rPr>
              <a:t> / artwork (member certificates, </a:t>
            </a:r>
            <a:r>
              <a:rPr lang="en-US" sz="1200" kern="1200" dirty="0" err="1" smtClean="0">
                <a:solidFill>
                  <a:schemeClr val="tx1"/>
                </a:solidFill>
                <a:latin typeface="+mn-lt"/>
                <a:ea typeface="+mn-ea"/>
                <a:cs typeface="+mn-cs"/>
              </a:rPr>
              <a:t>emails)Lead</a:t>
            </a:r>
            <a:r>
              <a:rPr lang="en-US" sz="1200" kern="1200" dirty="0" smtClean="0">
                <a:solidFill>
                  <a:schemeClr val="tx1"/>
                </a:solidFill>
                <a:latin typeface="+mn-lt"/>
                <a:ea typeface="+mn-ea"/>
                <a:cs typeface="+mn-cs"/>
              </a:rPr>
              <a:t> club orientations on acrobat </a:t>
            </a:r>
            <a:r>
              <a:rPr lang="en-US" sz="1200" kern="1200" dirty="0" err="1" smtClean="0">
                <a:solidFill>
                  <a:schemeClr val="tx1"/>
                </a:solidFill>
                <a:latin typeface="+mn-lt"/>
                <a:ea typeface="+mn-ea"/>
                <a:cs typeface="+mn-cs"/>
              </a:rPr>
              <a:t>connectInvite</a:t>
            </a:r>
            <a:r>
              <a:rPr lang="en-US" sz="1200" kern="1200" dirty="0" smtClean="0">
                <a:solidFill>
                  <a:schemeClr val="tx1"/>
                </a:solidFill>
                <a:latin typeface="+mn-lt"/>
                <a:ea typeface="+mn-ea"/>
                <a:cs typeface="+mn-cs"/>
              </a:rPr>
              <a:t> guest </a:t>
            </a:r>
            <a:r>
              <a:rPr lang="en-US" sz="1200" kern="1200" dirty="0" err="1" smtClean="0">
                <a:solidFill>
                  <a:schemeClr val="tx1"/>
                </a:solidFill>
                <a:latin typeface="+mn-lt"/>
                <a:ea typeface="+mn-ea"/>
                <a:cs typeface="+mn-cs"/>
              </a:rPr>
              <a:t>speakersSend</a:t>
            </a:r>
            <a:r>
              <a:rPr lang="en-US" sz="1200" kern="1200" dirty="0" smtClean="0">
                <a:solidFill>
                  <a:schemeClr val="tx1"/>
                </a:solidFill>
                <a:latin typeface="+mn-lt"/>
                <a:ea typeface="+mn-ea"/>
                <a:cs typeface="+mn-cs"/>
              </a:rPr>
              <a:t> thank you notes / Certificates to guest </a:t>
            </a:r>
            <a:r>
              <a:rPr lang="en-US" sz="1200" kern="1200" dirty="0" err="1" smtClean="0">
                <a:solidFill>
                  <a:schemeClr val="tx1"/>
                </a:solidFill>
                <a:latin typeface="+mn-lt"/>
                <a:ea typeface="+mn-ea"/>
                <a:cs typeface="+mn-cs"/>
              </a:rPr>
              <a:t>speakersSend</a:t>
            </a:r>
            <a:r>
              <a:rPr lang="en-US" sz="1200" kern="1200" smtClean="0">
                <a:solidFill>
                  <a:schemeClr val="tx1"/>
                </a:solidFill>
                <a:latin typeface="+mn-lt"/>
                <a:ea typeface="+mn-ea"/>
                <a:cs typeface="+mn-cs"/>
              </a:rPr>
              <a:t> emails to members</a:t>
            </a: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41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00962F-CE9F-444D-BA90-D49C52ACF3F8}" type="slidenum">
              <a:rPr lang="en-US"/>
              <a:pPr/>
              <a:t>4</a:t>
            </a:fld>
            <a:endParaRPr lang="en-US"/>
          </a:p>
        </p:txBody>
      </p:sp>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C46EDCC-33C6-044B-8810-F95B15C76F24}" type="slidenum">
              <a:rPr lang="en-US"/>
              <a:pPr/>
              <a:t>5</a:t>
            </a:fld>
            <a:endParaRPr lang="en-US"/>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p:txBody>
          <a:bodyPr/>
          <a:lstStyle/>
          <a:p>
            <a:r>
              <a:rPr lang="en-US" dirty="0" err="1" smtClean="0"/>
              <a:t>VanTassel-Baska</a:t>
            </a:r>
            <a:r>
              <a:rPr lang="en-US" baseline="0" dirty="0" smtClean="0"/>
              <a:t> – </a:t>
            </a:r>
          </a:p>
          <a:p>
            <a:r>
              <a:rPr lang="en-US" baseline="0" dirty="0" smtClean="0"/>
              <a:t>Comprehensive Curriculum for Gifted Learners, 3</a:t>
            </a:r>
            <a:r>
              <a:rPr lang="en-US" baseline="30000" dirty="0" smtClean="0"/>
              <a:t>rd</a:t>
            </a:r>
            <a:r>
              <a:rPr lang="en-US" baseline="0" dirty="0" smtClean="0"/>
              <a:t> Ed., 2006</a:t>
            </a:r>
          </a:p>
          <a:p>
            <a:endParaRPr lang="en-US" baseline="0" dirty="0" smtClean="0"/>
          </a:p>
          <a:p>
            <a:r>
              <a:rPr lang="en-US" baseline="0" dirty="0" smtClean="0"/>
              <a:t>“…literature has continued to regale the importance of more tailored and individualized approached to learning for the gifted, especially independent work and mentorships.”  p.310</a:t>
            </a:r>
          </a:p>
          <a:p>
            <a:endParaRPr lang="en-US" baseline="0" dirty="0" smtClean="0"/>
          </a:p>
          <a:p>
            <a:r>
              <a:rPr lang="en-US" baseline="0" dirty="0" err="1" smtClean="0"/>
              <a:t>Renzulli</a:t>
            </a:r>
            <a:r>
              <a:rPr lang="en-US" baseline="0" dirty="0" smtClean="0"/>
              <a:t> and Reis</a:t>
            </a:r>
          </a:p>
          <a:p>
            <a:r>
              <a:rPr lang="en-US" baseline="0" dirty="0" smtClean="0"/>
              <a:t>Sandra Berger</a:t>
            </a:r>
          </a:p>
          <a:p>
            <a:endParaRPr lang="en-US" baseline="0" dirty="0" smtClean="0"/>
          </a:p>
          <a:p>
            <a:r>
              <a:rPr lang="en-US" baseline="0" dirty="0" smtClean="0"/>
              <a:t>Among others</a:t>
            </a:r>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arenR"/>
            </a:pPr>
            <a:r>
              <a:rPr lang="en-US" dirty="0" smtClean="0"/>
              <a:t>Is</a:t>
            </a:r>
            <a:r>
              <a:rPr lang="en-US" baseline="0" dirty="0" smtClean="0"/>
              <a:t> the most frequently recommended instructional strategy for GT students – most introductory texts include it as a means for differentiating and individualizing instruction (Clark 2002)</a:t>
            </a:r>
          </a:p>
          <a:p>
            <a:pPr marL="228600" indent="-228600">
              <a:buAutoNum type="arabicParenR"/>
            </a:pPr>
            <a:r>
              <a:rPr lang="en-US" baseline="0" dirty="0" smtClean="0"/>
              <a:t>It is preferred by most </a:t>
            </a:r>
            <a:r>
              <a:rPr lang="en-US" baseline="0" dirty="0" err="1" smtClean="0"/>
              <a:t>GTs</a:t>
            </a:r>
            <a:r>
              <a:rPr lang="en-US" baseline="0" dirty="0" smtClean="0"/>
              <a:t> – they like the independence and control it gives them over their learning </a:t>
            </a:r>
          </a:p>
        </p:txBody>
      </p:sp>
      <p:sp>
        <p:nvSpPr>
          <p:cNvPr id="4" name="Slide Number Placeholder 3"/>
          <p:cNvSpPr>
            <a:spLocks noGrp="1"/>
          </p:cNvSpPr>
          <p:nvPr>
            <p:ph type="sldNum" sz="quarter" idx="10"/>
          </p:nvPr>
        </p:nvSpPr>
        <p:spPr/>
        <p:txBody>
          <a:bodyPr/>
          <a:lstStyle/>
          <a:p>
            <a:fld id="{C4D38318-2FAA-044D-BE59-C040C177474D}"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arenR"/>
            </a:pP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a:t>
            </a:r>
            <a:r>
              <a:rPr lang="en-US" b="1" baseline="0" dirty="0" smtClean="0"/>
              <a:t> </a:t>
            </a:r>
            <a:r>
              <a:rPr lang="en-US" b="1" dirty="0" smtClean="0"/>
              <a:t>Independent Study gives students the framework for making choices and decisions about their learning  </a:t>
            </a: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a:t>
            </a:r>
            <a:r>
              <a:rPr lang="en-US" b="1" baseline="0" dirty="0" smtClean="0"/>
              <a:t> T</a:t>
            </a:r>
            <a:r>
              <a:rPr lang="en-US" b="1" dirty="0" smtClean="0"/>
              <a:t>eaches how to communicate newly attained knowledge</a:t>
            </a:r>
            <a:r>
              <a:rPr lang="en-US" b="1" baseline="0" dirty="0" smtClean="0"/>
              <a:t>  </a:t>
            </a:r>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 E</a:t>
            </a:r>
            <a:r>
              <a:rPr lang="en-US" b="1" dirty="0" smtClean="0"/>
              <a:t>ncourages the teacher to become a facilitator, listener and clarifier.  </a:t>
            </a:r>
            <a:endParaRPr lang="en-US" dirty="0" smtClean="0"/>
          </a:p>
          <a:p>
            <a:r>
              <a:rPr lang="en-US" b="1" dirty="0" smtClean="0"/>
              <a:t>• Serves as an effective strategy for addressing the needs of underachieving gifted students</a:t>
            </a:r>
          </a:p>
          <a:p>
            <a:r>
              <a:rPr lang="en-US" b="1" dirty="0" smtClean="0"/>
              <a:t>•</a:t>
            </a:r>
            <a:r>
              <a:rPr lang="en-US" b="1" baseline="0" dirty="0" smtClean="0"/>
              <a:t> </a:t>
            </a:r>
            <a:r>
              <a:rPr lang="en-US" b="1" dirty="0" smtClean="0"/>
              <a:t>When impassioned with a topic of study, task commitment becomes noticeable</a:t>
            </a:r>
          </a:p>
          <a:p>
            <a:r>
              <a:rPr lang="en-US" b="1" dirty="0" smtClean="0"/>
              <a:t>•</a:t>
            </a:r>
            <a:r>
              <a:rPr lang="en-US" b="1" baseline="0" dirty="0" smtClean="0"/>
              <a:t> Implementation builds motivation, the spirit of inquiry, positive self-concept, self-discipline</a:t>
            </a:r>
            <a:r>
              <a:rPr lang="en-US" b="1" dirty="0" smtClean="0"/>
              <a:t> study habits and skills</a:t>
            </a:r>
            <a:endParaRPr lang="en-US" dirty="0" smtClean="0"/>
          </a:p>
          <a:p>
            <a:endParaRPr lang="en-US" dirty="0" smtClean="0"/>
          </a:p>
          <a:p>
            <a:r>
              <a:rPr lang="en-US" dirty="0" smtClean="0"/>
              <a:t>There are</a:t>
            </a:r>
            <a:r>
              <a:rPr lang="en-US" baseline="0" dirty="0" smtClean="0"/>
              <a:t> </a:t>
            </a:r>
            <a:r>
              <a:rPr lang="en-US" dirty="0" smtClean="0"/>
              <a:t>long-term academic and social-emotional</a:t>
            </a:r>
            <a:r>
              <a:rPr lang="en-US" baseline="0" dirty="0" smtClean="0"/>
              <a:t> benefits of working in independent projects, especially as a spur to creative productivity.  Van Tassel-</a:t>
            </a:r>
            <a:r>
              <a:rPr lang="en-US" baseline="0" dirty="0" err="1" smtClean="0"/>
              <a:t>Baska</a:t>
            </a:r>
            <a:r>
              <a:rPr lang="en-US" baseline="0" dirty="0" smtClean="0"/>
              <a:t>, </a:t>
            </a:r>
            <a:r>
              <a:rPr lang="en-US" baseline="0" dirty="0" err="1" smtClean="0"/>
              <a:t>p</a:t>
            </a:r>
            <a:r>
              <a:rPr lang="en-US" baseline="0" dirty="0" smtClean="0"/>
              <a:t>. 310</a:t>
            </a:r>
          </a:p>
          <a:p>
            <a:endParaRPr lang="en-US" baseline="0" dirty="0" smtClean="0"/>
          </a:p>
          <a:p>
            <a:endParaRPr lang="en-US" baseline="0" dirty="0" smtClean="0"/>
          </a:p>
          <a:p>
            <a:endParaRPr lang="en-US" baseline="0" dirty="0" smtClean="0"/>
          </a:p>
          <a:p>
            <a:pPr marL="228600" indent="-228600">
              <a:buNone/>
            </a:pPr>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Can be defined as…..</a:t>
            </a:r>
          </a:p>
          <a:p>
            <a:r>
              <a:rPr lang="en-US" sz="1200" dirty="0" smtClean="0"/>
              <a:t>Based on </a:t>
            </a:r>
            <a:r>
              <a:rPr lang="en-US" sz="1200" dirty="0" err="1" smtClean="0"/>
              <a:t>Renzulli</a:t>
            </a:r>
            <a:r>
              <a:rPr lang="en-US" sz="1200" dirty="0" smtClean="0"/>
              <a:t>, Johnson</a:t>
            </a:r>
            <a:r>
              <a:rPr lang="en-US" sz="1200" baseline="0" dirty="0" smtClean="0"/>
              <a:t> and Johnson (1986), Betts, Kitano……</a:t>
            </a:r>
            <a:endParaRPr lang="en-US" sz="1200" dirty="0" smtClean="0"/>
          </a:p>
          <a:p>
            <a:r>
              <a:rPr lang="en-US" sz="1200" dirty="0" smtClean="0"/>
              <a:t>Can</a:t>
            </a:r>
            <a:r>
              <a:rPr lang="en-US" sz="1200" baseline="0" dirty="0" smtClean="0"/>
              <a:t> mirror</a:t>
            </a:r>
            <a:r>
              <a:rPr lang="en-US" sz="1200" dirty="0" smtClean="0"/>
              <a:t> the “Curriculum of Practice” as described in </a:t>
            </a:r>
            <a:r>
              <a:rPr lang="en-US" sz="1200" i="1" dirty="0" smtClean="0"/>
              <a:t>Parallel</a:t>
            </a:r>
            <a:r>
              <a:rPr lang="en-US" sz="1200" i="1" baseline="0" dirty="0" smtClean="0"/>
              <a:t> Curriculum</a:t>
            </a:r>
            <a:r>
              <a:rPr lang="en-US" sz="1200" i="0" baseline="0" dirty="0" smtClean="0"/>
              <a:t>  </a:t>
            </a:r>
            <a:r>
              <a:rPr lang="en-US" sz="1200" dirty="0" smtClean="0"/>
              <a:t>“Curriculum with the goal of developing high potential should place a premium on the pursuit of authentic knowledge (that which is acknowledged by and used by experts in the discipline), and the application of authentic methodology to problem areas with various content domains.” </a:t>
            </a:r>
          </a:p>
          <a:p>
            <a:pPr algn="r"/>
            <a:r>
              <a:rPr lang="en-US" dirty="0" smtClean="0"/>
              <a:t>Taken from the </a:t>
            </a:r>
            <a:r>
              <a:rPr lang="en-US" i="1" dirty="0" smtClean="0"/>
              <a:t>Parallel Curriculum</a:t>
            </a:r>
          </a:p>
          <a:p>
            <a:endParaRPr lang="en-US" dirty="0"/>
          </a:p>
        </p:txBody>
      </p:sp>
      <p:sp>
        <p:nvSpPr>
          <p:cNvPr id="4" name="Slide Number Placeholder 3"/>
          <p:cNvSpPr>
            <a:spLocks noGrp="1"/>
          </p:cNvSpPr>
          <p:nvPr>
            <p:ph type="sldNum" sz="quarter" idx="10"/>
          </p:nvPr>
        </p:nvSpPr>
        <p:spPr/>
        <p:txBody>
          <a:bodyPr/>
          <a:lstStyle/>
          <a:p>
            <a:fld id="{C4D38318-2FAA-044D-BE59-C040C177474D}"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www.ctd.northwestern.edu" TargetMode="External"/><Relationship Id="rId3" Type="http://schemas.openxmlformats.org/officeDocument/2006/relationships/hyperlink" Target="mailto:ctd@northwestern.edu" TargetMode="Externa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baseline="0"/>
            </a:lvl1pPr>
          </a:lstStyle>
          <a:p>
            <a:r>
              <a:rPr lang="en-US" smtClean="0"/>
              <a:t>Click to edit Master title style</a:t>
            </a:r>
            <a:endParaRPr lang="en-US" dirty="0"/>
          </a:p>
        </p:txBody>
      </p:sp>
      <p:sp>
        <p:nvSpPr>
          <p:cNvPr id="7" name="Picture Placeholder 6"/>
          <p:cNvSpPr>
            <a:spLocks noGrp="1"/>
          </p:cNvSpPr>
          <p:nvPr>
            <p:ph type="pic" sz="quarter" idx="10"/>
          </p:nvPr>
        </p:nvSpPr>
        <p:spPr>
          <a:xfrm>
            <a:off x="5638800" y="1600200"/>
            <a:ext cx="3200400" cy="4114800"/>
          </a:xfrm>
        </p:spPr>
        <p:txBody>
          <a:bodyPr/>
          <a:lstStyle/>
          <a:p>
            <a:pPr lvl="0"/>
            <a:r>
              <a:rPr lang="en-US" noProof="0" smtClean="0"/>
              <a:t>Click icon to add picture</a:t>
            </a:r>
          </a:p>
        </p:txBody>
      </p:sp>
      <p:sp>
        <p:nvSpPr>
          <p:cNvPr id="9" name="Text Placeholder 8"/>
          <p:cNvSpPr>
            <a:spLocks noGrp="1"/>
          </p:cNvSpPr>
          <p:nvPr>
            <p:ph type="body" sz="quarter" idx="11"/>
          </p:nvPr>
        </p:nvSpPr>
        <p:spPr>
          <a:xfrm>
            <a:off x="457200" y="1600200"/>
            <a:ext cx="48768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extBox 1"/>
          <p:cNvSpPr txBox="1"/>
          <p:nvPr/>
        </p:nvSpPr>
        <p:spPr>
          <a:xfrm>
            <a:off x="457200" y="1371600"/>
            <a:ext cx="8229600" cy="4708525"/>
          </a:xfrm>
          <a:prstGeom prst="rect">
            <a:avLst/>
          </a:prstGeom>
          <a:noFill/>
        </p:spPr>
        <p:txBody>
          <a:bodyPr>
            <a:prstTxWarp prst="textNoShape">
              <a:avLst/>
            </a:prstTxWarp>
            <a:spAutoFit/>
          </a:bodyPr>
          <a:lstStyle/>
          <a:p>
            <a:pPr algn="ctr"/>
            <a:r>
              <a:rPr lang="en-US" sz="3000">
                <a:solidFill>
                  <a:srgbClr val="333399"/>
                </a:solidFill>
                <a:latin typeface="Tahoma" pitchFamily="30" charset="0"/>
                <a:ea typeface="Tahoma" pitchFamily="30" charset="0"/>
                <a:cs typeface="Tahoma" pitchFamily="30" charset="0"/>
              </a:rPr>
              <a:t>For more information on Center for </a:t>
            </a:r>
            <a:br>
              <a:rPr lang="en-US" sz="3000">
                <a:solidFill>
                  <a:srgbClr val="333399"/>
                </a:solidFill>
                <a:latin typeface="Tahoma" pitchFamily="30" charset="0"/>
                <a:ea typeface="Tahoma" pitchFamily="30" charset="0"/>
                <a:cs typeface="Tahoma" pitchFamily="30" charset="0"/>
              </a:rPr>
            </a:br>
            <a:r>
              <a:rPr lang="en-US" sz="3000">
                <a:solidFill>
                  <a:srgbClr val="333399"/>
                </a:solidFill>
                <a:latin typeface="Tahoma" pitchFamily="30" charset="0"/>
                <a:ea typeface="Tahoma" pitchFamily="30" charset="0"/>
                <a:cs typeface="Tahoma" pitchFamily="30" charset="0"/>
              </a:rPr>
              <a:t>Talent Development &amp; its programs, </a:t>
            </a:r>
            <a:br>
              <a:rPr lang="en-US" sz="3000">
                <a:solidFill>
                  <a:srgbClr val="333399"/>
                </a:solidFill>
                <a:latin typeface="Tahoma" pitchFamily="30" charset="0"/>
                <a:ea typeface="Tahoma" pitchFamily="30" charset="0"/>
                <a:cs typeface="Tahoma" pitchFamily="30" charset="0"/>
              </a:rPr>
            </a:br>
            <a:r>
              <a:rPr lang="en-US" sz="3000">
                <a:solidFill>
                  <a:srgbClr val="333399"/>
                </a:solidFill>
                <a:latin typeface="Tahoma" pitchFamily="30" charset="0"/>
                <a:ea typeface="Tahoma" pitchFamily="30" charset="0"/>
                <a:cs typeface="Tahoma" pitchFamily="30" charset="0"/>
              </a:rPr>
              <a:t>please contact us:</a:t>
            </a:r>
            <a:br>
              <a:rPr lang="en-US" sz="3000">
                <a:solidFill>
                  <a:srgbClr val="333399"/>
                </a:solidFill>
                <a:latin typeface="Tahoma" pitchFamily="30" charset="0"/>
                <a:ea typeface="Tahoma" pitchFamily="30" charset="0"/>
                <a:cs typeface="Tahoma" pitchFamily="30" charset="0"/>
              </a:rPr>
            </a:br>
            <a:r>
              <a:rPr lang="en-US" sz="3000">
                <a:solidFill>
                  <a:srgbClr val="333399"/>
                </a:solidFill>
                <a:latin typeface="Tahoma" pitchFamily="30" charset="0"/>
                <a:ea typeface="Tahoma" pitchFamily="30" charset="0"/>
                <a:cs typeface="Tahoma" pitchFamily="30" charset="0"/>
              </a:rPr>
              <a:t/>
            </a:r>
            <a:br>
              <a:rPr lang="en-US" sz="3000">
                <a:solidFill>
                  <a:srgbClr val="333399"/>
                </a:solidFill>
                <a:latin typeface="Tahoma" pitchFamily="30" charset="0"/>
                <a:ea typeface="Tahoma" pitchFamily="30" charset="0"/>
                <a:cs typeface="Tahoma" pitchFamily="30" charset="0"/>
              </a:rPr>
            </a:br>
            <a:r>
              <a:rPr lang="en-US" sz="3000">
                <a:solidFill>
                  <a:srgbClr val="333399"/>
                </a:solidFill>
                <a:latin typeface="Tahoma" pitchFamily="30" charset="0"/>
                <a:ea typeface="Tahoma" pitchFamily="30" charset="0"/>
                <a:cs typeface="Tahoma" pitchFamily="30" charset="0"/>
              </a:rPr>
              <a:t>web: </a:t>
            </a:r>
            <a:r>
              <a:rPr lang="en-US" sz="3000">
                <a:solidFill>
                  <a:srgbClr val="333399"/>
                </a:solidFill>
                <a:latin typeface="Tahoma" pitchFamily="30" charset="0"/>
                <a:ea typeface="Tahoma" pitchFamily="30" charset="0"/>
                <a:cs typeface="Tahoma" pitchFamily="30" charset="0"/>
                <a:hlinkClick r:id="rId2"/>
              </a:rPr>
              <a:t>www.ctd.northwestern.edu</a:t>
            </a:r>
            <a:r>
              <a:rPr lang="en-US" sz="3000">
                <a:solidFill>
                  <a:srgbClr val="333399"/>
                </a:solidFill>
                <a:latin typeface="Tahoma" pitchFamily="30" charset="0"/>
                <a:ea typeface="Tahoma" pitchFamily="30" charset="0"/>
                <a:cs typeface="Tahoma" pitchFamily="30" charset="0"/>
              </a:rPr>
              <a:t/>
            </a:r>
            <a:br>
              <a:rPr lang="en-US" sz="3000">
                <a:solidFill>
                  <a:srgbClr val="333399"/>
                </a:solidFill>
                <a:latin typeface="Tahoma" pitchFamily="30" charset="0"/>
                <a:ea typeface="Tahoma" pitchFamily="30" charset="0"/>
                <a:cs typeface="Tahoma" pitchFamily="30" charset="0"/>
              </a:rPr>
            </a:br>
            <a:r>
              <a:rPr lang="en-US" sz="3000">
                <a:solidFill>
                  <a:srgbClr val="333399"/>
                </a:solidFill>
                <a:latin typeface="Tahoma" pitchFamily="30" charset="0"/>
                <a:ea typeface="Tahoma" pitchFamily="30" charset="0"/>
                <a:cs typeface="Tahoma" pitchFamily="30" charset="0"/>
              </a:rPr>
              <a:t>e-mail:  </a:t>
            </a:r>
            <a:r>
              <a:rPr lang="en-US" sz="3000">
                <a:solidFill>
                  <a:srgbClr val="333399"/>
                </a:solidFill>
                <a:latin typeface="Tahoma" pitchFamily="30" charset="0"/>
                <a:ea typeface="Tahoma" pitchFamily="30" charset="0"/>
                <a:cs typeface="Tahoma" pitchFamily="30" charset="0"/>
                <a:hlinkClick r:id="rId3"/>
              </a:rPr>
              <a:t>ctd@northwestern.edu</a:t>
            </a:r>
            <a:r>
              <a:rPr lang="en-US" sz="3000">
                <a:solidFill>
                  <a:srgbClr val="333399"/>
                </a:solidFill>
                <a:latin typeface="Tahoma" pitchFamily="30" charset="0"/>
                <a:ea typeface="Tahoma" pitchFamily="30" charset="0"/>
                <a:cs typeface="Tahoma" pitchFamily="30" charset="0"/>
              </a:rPr>
              <a:t/>
            </a:r>
            <a:br>
              <a:rPr lang="en-US" sz="3000">
                <a:solidFill>
                  <a:srgbClr val="333399"/>
                </a:solidFill>
                <a:latin typeface="Tahoma" pitchFamily="30" charset="0"/>
                <a:ea typeface="Tahoma" pitchFamily="30" charset="0"/>
                <a:cs typeface="Tahoma" pitchFamily="30" charset="0"/>
              </a:rPr>
            </a:br>
            <a:r>
              <a:rPr lang="en-US" sz="3000">
                <a:solidFill>
                  <a:srgbClr val="333399"/>
                </a:solidFill>
                <a:latin typeface="Tahoma" pitchFamily="30" charset="0"/>
                <a:ea typeface="Tahoma" pitchFamily="30" charset="0"/>
                <a:cs typeface="Tahoma" pitchFamily="30" charset="0"/>
              </a:rPr>
              <a:t>phone: 847/491/3782</a:t>
            </a:r>
            <a:r>
              <a:rPr lang="en-US" sz="3000">
                <a:latin typeface="Tahoma" pitchFamily="30" charset="0"/>
                <a:ea typeface="Tahoma" pitchFamily="30" charset="0"/>
                <a:cs typeface="Tahoma" pitchFamily="30" charset="0"/>
              </a:rPr>
              <a:t/>
            </a:r>
            <a:br>
              <a:rPr lang="en-US" sz="3000">
                <a:latin typeface="Tahoma" pitchFamily="30" charset="0"/>
                <a:ea typeface="Tahoma" pitchFamily="30" charset="0"/>
                <a:cs typeface="Tahoma" pitchFamily="30" charset="0"/>
              </a:rPr>
            </a:br>
            <a:endParaRPr lang="en-US" sz="3000">
              <a:latin typeface="Tahoma" pitchFamily="30" charset="0"/>
              <a:ea typeface="Tahoma" pitchFamily="30" charset="0"/>
              <a:cs typeface="Tahoma" pitchFamily="30" charset="0"/>
            </a:endParaRPr>
          </a:p>
          <a:p>
            <a:pPr algn="ctr"/>
            <a:endParaRPr lang="en-US" sz="3000">
              <a:latin typeface="Tahoma" pitchFamily="30" charset="0"/>
              <a:ea typeface="Tahoma" pitchFamily="30" charset="0"/>
              <a:cs typeface="Tahoma" pitchFamily="30" charset="0"/>
            </a:endParaRPr>
          </a:p>
          <a:p>
            <a:endParaRPr lang="en-US" sz="3000">
              <a:latin typeface="Tahoma" pitchFamily="30" charset="0"/>
              <a:ea typeface="Tahoma" pitchFamily="30" charset="0"/>
              <a:cs typeface="Tahoma" pitchFamily="30" charset="0"/>
            </a:endParaRPr>
          </a:p>
        </p:txBody>
      </p:sp>
      <p:sp>
        <p:nvSpPr>
          <p:cNvPr id="3" name="TextBox 2"/>
          <p:cNvSpPr txBox="1"/>
          <p:nvPr/>
        </p:nvSpPr>
        <p:spPr>
          <a:xfrm>
            <a:off x="304800" y="282575"/>
            <a:ext cx="8610600" cy="708025"/>
          </a:xfrm>
          <a:prstGeom prst="rect">
            <a:avLst/>
          </a:prstGeom>
          <a:noFill/>
        </p:spPr>
        <p:txBody>
          <a:bodyPr>
            <a:prstTxWarp prst="textNoShape">
              <a:avLst/>
            </a:prstTxWarp>
            <a:spAutoFit/>
          </a:bodyPr>
          <a:lstStyle/>
          <a:p>
            <a:pPr algn="ctr"/>
            <a:r>
              <a:rPr lang="en-US" sz="4000">
                <a:solidFill>
                  <a:srgbClr val="333399"/>
                </a:solidFill>
                <a:latin typeface="Tahoma" pitchFamily="30" charset="0"/>
                <a:ea typeface="Tahoma" pitchFamily="30" charset="0"/>
                <a:cs typeface="Tahoma" pitchFamily="30" charset="0"/>
              </a:rPr>
              <a:t>Thank you for attending</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 Id="rId11"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34"/>
          <p:cNvPicPr>
            <a:picLocks noChangeAspect="1" noChangeArrowheads="1"/>
          </p:cNvPicPr>
          <p:nvPr/>
        </p:nvPicPr>
        <p:blipFill>
          <a:blip r:embed="rId11"/>
          <a:srcRect/>
          <a:stretch>
            <a:fillRect/>
          </a:stretch>
        </p:blipFill>
        <p:spPr bwMode="auto">
          <a:xfrm>
            <a:off x="0" y="0"/>
            <a:ext cx="9144000" cy="6858000"/>
          </a:xfrm>
          <a:prstGeom prst="rect">
            <a:avLst/>
          </a:prstGeom>
          <a:noFill/>
          <a:ln w="9525">
            <a:noFill/>
            <a:miter lim="800000"/>
            <a:headEnd/>
            <a:tailEnd/>
          </a:ln>
        </p:spPr>
      </p:pic>
      <p:sp>
        <p:nvSpPr>
          <p:cNvPr id="1027" name="Rectangle 3"/>
          <p:cNvSpPr>
            <a:spLocks noGrp="1" noChangeArrowheads="1"/>
          </p:cNvSpPr>
          <p:nvPr>
            <p:ph type="body" idx="1"/>
          </p:nvPr>
        </p:nvSpPr>
        <p:spPr bwMode="auto">
          <a:xfrm>
            <a:off x="457200" y="1600200"/>
            <a:ext cx="82296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No more than six bullets per page; Six words per bullet; Use &amp; not the word and</a:t>
            </a:r>
          </a:p>
          <a:p>
            <a:pPr lvl="1"/>
            <a:r>
              <a:rPr lang="en-US"/>
              <a:t>Second bullet</a:t>
            </a:r>
          </a:p>
          <a:p>
            <a:pPr lvl="2"/>
            <a:r>
              <a:rPr lang="en-US"/>
              <a:t>Third bullet</a:t>
            </a:r>
          </a:p>
          <a:p>
            <a:pPr lvl="3"/>
            <a:r>
              <a:rPr lang="en-US"/>
              <a:t>Fourth bullet</a:t>
            </a:r>
          </a:p>
        </p:txBody>
      </p:sp>
      <p:sp>
        <p:nvSpPr>
          <p:cNvPr id="1028" name="Rectangle 2"/>
          <p:cNvSpPr>
            <a:spLocks noGrp="1" noChangeArrowheads="1"/>
          </p:cNvSpPr>
          <p:nvPr>
            <p:ph type="title"/>
          </p:nvPr>
        </p:nvSpPr>
        <p:spPr bwMode="auto">
          <a:xfrm>
            <a:off x="457200" y="762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ctr" rtl="0" eaLnBrk="1" fontAlgn="base" hangingPunct="1">
        <a:spcBef>
          <a:spcPct val="0"/>
        </a:spcBef>
        <a:spcAft>
          <a:spcPct val="0"/>
        </a:spcAft>
        <a:defRPr sz="4000">
          <a:solidFill>
            <a:schemeClr val="accent2"/>
          </a:solidFill>
          <a:latin typeface="+mj-lt"/>
          <a:ea typeface="ＭＳ Ｐゴシック" charset="-128"/>
          <a:cs typeface="ＭＳ Ｐゴシック" charset="-128"/>
        </a:defRPr>
      </a:lvl1pPr>
      <a:lvl2pPr algn="ctr" rtl="0" eaLnBrk="1" fontAlgn="base" hangingPunct="1">
        <a:spcBef>
          <a:spcPct val="0"/>
        </a:spcBef>
        <a:spcAft>
          <a:spcPct val="0"/>
        </a:spcAft>
        <a:defRPr sz="4000">
          <a:solidFill>
            <a:schemeClr val="accent2"/>
          </a:solidFill>
          <a:latin typeface="Tahoma" pitchFamily="-111" charset="0"/>
          <a:ea typeface="ＭＳ Ｐゴシック" charset="-128"/>
          <a:cs typeface="ＭＳ Ｐゴシック" charset="-128"/>
        </a:defRPr>
      </a:lvl2pPr>
      <a:lvl3pPr algn="ctr" rtl="0" eaLnBrk="1" fontAlgn="base" hangingPunct="1">
        <a:spcBef>
          <a:spcPct val="0"/>
        </a:spcBef>
        <a:spcAft>
          <a:spcPct val="0"/>
        </a:spcAft>
        <a:defRPr sz="4000">
          <a:solidFill>
            <a:schemeClr val="accent2"/>
          </a:solidFill>
          <a:latin typeface="Tahoma" pitchFamily="-111" charset="0"/>
          <a:ea typeface="ＭＳ Ｐゴシック" charset="-128"/>
          <a:cs typeface="ＭＳ Ｐゴシック" charset="-128"/>
        </a:defRPr>
      </a:lvl3pPr>
      <a:lvl4pPr algn="ctr" rtl="0" eaLnBrk="1" fontAlgn="base" hangingPunct="1">
        <a:spcBef>
          <a:spcPct val="0"/>
        </a:spcBef>
        <a:spcAft>
          <a:spcPct val="0"/>
        </a:spcAft>
        <a:defRPr sz="4000">
          <a:solidFill>
            <a:schemeClr val="accent2"/>
          </a:solidFill>
          <a:latin typeface="Tahoma" pitchFamily="-111" charset="0"/>
          <a:ea typeface="ＭＳ Ｐゴシック" charset="-128"/>
          <a:cs typeface="ＭＳ Ｐゴシック" charset="-128"/>
        </a:defRPr>
      </a:lvl4pPr>
      <a:lvl5pPr algn="ctr" rtl="0" eaLnBrk="1" fontAlgn="base" hangingPunct="1">
        <a:spcBef>
          <a:spcPct val="0"/>
        </a:spcBef>
        <a:spcAft>
          <a:spcPct val="0"/>
        </a:spcAft>
        <a:defRPr sz="4000">
          <a:solidFill>
            <a:schemeClr val="accent2"/>
          </a:solidFill>
          <a:latin typeface="Tahoma" pitchFamily="-111" charset="0"/>
          <a:ea typeface="ＭＳ Ｐゴシック" charset="-128"/>
          <a:cs typeface="ＭＳ Ｐゴシック" charset="-128"/>
        </a:defRPr>
      </a:lvl5pPr>
      <a:lvl6pPr marL="457200" algn="ctr" rtl="0" eaLnBrk="1" fontAlgn="base" hangingPunct="1">
        <a:spcBef>
          <a:spcPct val="0"/>
        </a:spcBef>
        <a:spcAft>
          <a:spcPct val="0"/>
        </a:spcAft>
        <a:defRPr sz="4000">
          <a:solidFill>
            <a:schemeClr val="accent2"/>
          </a:solidFill>
          <a:latin typeface="Tahoma" pitchFamily="-111" charset="0"/>
        </a:defRPr>
      </a:lvl6pPr>
      <a:lvl7pPr marL="914400" algn="ctr" rtl="0" eaLnBrk="1" fontAlgn="base" hangingPunct="1">
        <a:spcBef>
          <a:spcPct val="0"/>
        </a:spcBef>
        <a:spcAft>
          <a:spcPct val="0"/>
        </a:spcAft>
        <a:defRPr sz="4000">
          <a:solidFill>
            <a:schemeClr val="accent2"/>
          </a:solidFill>
          <a:latin typeface="Tahoma" pitchFamily="-111" charset="0"/>
        </a:defRPr>
      </a:lvl7pPr>
      <a:lvl8pPr marL="1371600" algn="ctr" rtl="0" eaLnBrk="1" fontAlgn="base" hangingPunct="1">
        <a:spcBef>
          <a:spcPct val="0"/>
        </a:spcBef>
        <a:spcAft>
          <a:spcPct val="0"/>
        </a:spcAft>
        <a:defRPr sz="4000">
          <a:solidFill>
            <a:schemeClr val="accent2"/>
          </a:solidFill>
          <a:latin typeface="Tahoma" pitchFamily="-111" charset="0"/>
        </a:defRPr>
      </a:lvl8pPr>
      <a:lvl9pPr marL="1828800" algn="ctr" rtl="0" eaLnBrk="1" fontAlgn="base" hangingPunct="1">
        <a:spcBef>
          <a:spcPct val="0"/>
        </a:spcBef>
        <a:spcAft>
          <a:spcPct val="0"/>
        </a:spcAft>
        <a:defRPr sz="4000">
          <a:solidFill>
            <a:schemeClr val="accent2"/>
          </a:solidFill>
          <a:latin typeface="Tahoma" pitchFamily="-111" charset="0"/>
        </a:defRPr>
      </a:lvl9pPr>
    </p:titleStyle>
    <p:bodyStyle>
      <a:lvl1pPr marL="342900" indent="-342900" algn="l" rtl="0" eaLnBrk="1" fontAlgn="base" hangingPunct="1">
        <a:spcBef>
          <a:spcPct val="20000"/>
        </a:spcBef>
        <a:spcAft>
          <a:spcPct val="0"/>
        </a:spcAft>
        <a:buFont typeface="Arial" pitchFamily="30" charset="0"/>
        <a:buChar char="•"/>
        <a:defRPr sz="3000">
          <a:solidFill>
            <a:schemeClr val="accent2"/>
          </a:solidFill>
          <a:latin typeface="+mn-lt"/>
          <a:ea typeface="ＭＳ Ｐゴシック" charset="-128"/>
          <a:cs typeface="ＭＳ Ｐゴシック" charset="-128"/>
        </a:defRPr>
      </a:lvl1pPr>
      <a:lvl2pPr marL="742950" indent="-285750" algn="l" rtl="0" eaLnBrk="1" fontAlgn="base" hangingPunct="1">
        <a:spcBef>
          <a:spcPct val="20000"/>
        </a:spcBef>
        <a:spcAft>
          <a:spcPct val="0"/>
        </a:spcAft>
        <a:buFont typeface="Helvetica" pitchFamily="30" charset="0"/>
        <a:buChar char="°"/>
        <a:defRPr sz="2600">
          <a:solidFill>
            <a:schemeClr val="accent2"/>
          </a:solidFill>
          <a:latin typeface="+mn-lt"/>
          <a:ea typeface="ＭＳ Ｐゴシック" pitchFamily="-111" charset="-128"/>
        </a:defRPr>
      </a:lvl2pPr>
      <a:lvl3pPr marL="1143000" indent="-228600" algn="l" rtl="0" eaLnBrk="1" fontAlgn="base" hangingPunct="1">
        <a:spcBef>
          <a:spcPct val="20000"/>
        </a:spcBef>
        <a:spcAft>
          <a:spcPct val="0"/>
        </a:spcAft>
        <a:buFont typeface="Wingdings" pitchFamily="30" charset="2"/>
        <a:buChar char="§"/>
        <a:defRPr sz="2400">
          <a:solidFill>
            <a:schemeClr val="accent2"/>
          </a:solidFill>
          <a:latin typeface="+mn-lt"/>
          <a:ea typeface="ヒラギノ角ゴ Pro W3" pitchFamily="-110" charset="-128"/>
          <a:cs typeface="ヒラギノ角ゴ Pro W3" pitchFamily="30" charset="-128"/>
        </a:defRPr>
      </a:lvl3pPr>
      <a:lvl4pPr marL="1600200" indent="-228600" algn="l" rtl="0" eaLnBrk="1" fontAlgn="base" hangingPunct="1">
        <a:spcBef>
          <a:spcPct val="20000"/>
        </a:spcBef>
        <a:spcAft>
          <a:spcPct val="0"/>
        </a:spcAft>
        <a:buFont typeface="Wingdings" pitchFamily="30" charset="2"/>
        <a:buChar char="ú"/>
        <a:defRPr sz="2400">
          <a:solidFill>
            <a:schemeClr val="accent2"/>
          </a:solidFill>
          <a:latin typeface="+mn-lt"/>
          <a:ea typeface="ヒラギノ角ゴ Pro W3" pitchFamily="-110" charset="-128"/>
          <a:cs typeface="ヒラギノ角ゴ Pro W3" pitchFamily="30" charset="-128"/>
        </a:defRPr>
      </a:lvl4pPr>
      <a:lvl5pPr marL="2057400" indent="-228600" algn="l" rtl="0" eaLnBrk="1" fontAlgn="base" hangingPunct="1">
        <a:spcBef>
          <a:spcPct val="20000"/>
        </a:spcBef>
        <a:spcAft>
          <a:spcPct val="0"/>
        </a:spcAft>
        <a:buChar char="»"/>
        <a:defRPr sz="2400">
          <a:solidFill>
            <a:schemeClr val="accent2"/>
          </a:solidFill>
          <a:latin typeface="+mn-lt"/>
          <a:ea typeface="ヒラギノ角ゴ Pro W3" pitchFamily="-110" charset="-128"/>
          <a:cs typeface="ヒラギノ角ゴ Pro W3" pitchFamily="30" charset="-128"/>
        </a:defRPr>
      </a:lvl5pPr>
      <a:lvl6pPr marL="2514600" indent="-228600" algn="l" rtl="0" eaLnBrk="1" fontAlgn="base" hangingPunct="1">
        <a:spcBef>
          <a:spcPct val="20000"/>
        </a:spcBef>
        <a:spcAft>
          <a:spcPct val="0"/>
        </a:spcAft>
        <a:buChar char="»"/>
        <a:defRPr sz="2400">
          <a:solidFill>
            <a:schemeClr val="accent2"/>
          </a:solidFill>
          <a:latin typeface="+mn-lt"/>
          <a:ea typeface="ＭＳ Ｐゴシック" pitchFamily="-111" charset="-128"/>
        </a:defRPr>
      </a:lvl6pPr>
      <a:lvl7pPr marL="2971800" indent="-228600" algn="l" rtl="0" eaLnBrk="1" fontAlgn="base" hangingPunct="1">
        <a:spcBef>
          <a:spcPct val="20000"/>
        </a:spcBef>
        <a:spcAft>
          <a:spcPct val="0"/>
        </a:spcAft>
        <a:buChar char="»"/>
        <a:defRPr sz="2400">
          <a:solidFill>
            <a:schemeClr val="accent2"/>
          </a:solidFill>
          <a:latin typeface="+mn-lt"/>
          <a:ea typeface="ＭＳ Ｐゴシック" pitchFamily="-111" charset="-128"/>
        </a:defRPr>
      </a:lvl7pPr>
      <a:lvl8pPr marL="3429000" indent="-228600" algn="l" rtl="0" eaLnBrk="1" fontAlgn="base" hangingPunct="1">
        <a:spcBef>
          <a:spcPct val="20000"/>
        </a:spcBef>
        <a:spcAft>
          <a:spcPct val="0"/>
        </a:spcAft>
        <a:buChar char="»"/>
        <a:defRPr sz="2400">
          <a:solidFill>
            <a:schemeClr val="accent2"/>
          </a:solidFill>
          <a:latin typeface="+mn-lt"/>
          <a:ea typeface="ＭＳ Ｐゴシック" pitchFamily="-111" charset="-128"/>
        </a:defRPr>
      </a:lvl8pPr>
      <a:lvl9pPr marL="3886200" indent="-228600" algn="l" rtl="0" eaLnBrk="1" fontAlgn="base" hangingPunct="1">
        <a:spcBef>
          <a:spcPct val="20000"/>
        </a:spcBef>
        <a:spcAft>
          <a:spcPct val="0"/>
        </a:spcAft>
        <a:buChar char="»"/>
        <a:defRPr sz="2400">
          <a:solidFill>
            <a:schemeClr val="accent2"/>
          </a:solidFill>
          <a:latin typeface="+mn-lt"/>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hyperlink" Target="http://www.hoagiesgifted.org/eric/archived/e486.html" TargetMode="External"/><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 Id="rId3" Type="http://schemas.openxmlformats.org/officeDocument/2006/relationships/image" Target="../media/image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 Id="rId3"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hyperlink" Target="http://www.youtube.com/watch_popup?v=qHUI8ReXVVc&amp;vq=medium%23t=22" TargetMode="External"/><Relationship Id="rId4" Type="http://schemas.openxmlformats.org/officeDocument/2006/relationships/hyperlink" Target="http://www.youtube.com/watch_popup?v=qHUI8ReXVVc&amp;vq=medium%20-%20t=22" TargetMode="External"/><Relationship Id="rId5" Type="http://schemas.openxmlformats.org/officeDocument/2006/relationships/image" Target="../media/image9.jpe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notesSlide" Target="../notesSlides/notesSlide15.xml"/><Relationship Id="rId5" Type="http://schemas.openxmlformats.org/officeDocument/2006/relationships/image" Target="../media/image10.png"/><Relationship Id="rId1" Type="http://schemas.microsoft.com/office/2007/relationships/media" Target="file://localhost/Users/eks865/Music/iTunes/iTunes%20Music/Movies/Billy%20-Display.m4v" TargetMode="External"/><Relationship Id="rId2" Type="http://schemas.openxmlformats.org/officeDocument/2006/relationships/video" Target="file://localhost/Users/eks865/Music/iTunes/iTunes%20Music/Movies/Billy%20-Display.m4v" TargetMode="Externa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6.xml"/><Relationship Id="rId5" Type="http://schemas.openxmlformats.org/officeDocument/2006/relationships/image" Target="../media/image11.png"/><Relationship Id="rId1" Type="http://schemas.microsoft.com/office/2007/relationships/media" Target="file://localhost/Users/eks865/Desktop/MVI_0456_2.mov" TargetMode="External"/><Relationship Id="rId2" Type="http://schemas.openxmlformats.org/officeDocument/2006/relationships/video" Target="file://localhost/Users/eks865/Desktop/MVI_0456_2.mov"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hyperlink" Target="http://www.wgntv.com/videobeta/a9bccbbc-a230-4cd2-b197-0580ab3c18e0/News/Reel-Kid-Critic-Ben-Medina-reviews-Cats-and-Dogs-2-"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0.xml"/><Relationship Id="rId5" Type="http://schemas.openxmlformats.org/officeDocument/2006/relationships/image" Target="../media/image14.png"/><Relationship Id="rId1" Type="http://schemas.openxmlformats.org/officeDocument/2006/relationships/audio" Target="NULL" TargetMode="External"/><Relationship Id="rId2" Type="http://schemas.microsoft.com/office/2007/relationships/media" Target="NULL"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hyperlink" Target="file:///\\localhost\Users\eks865\Desktop\Payday%20Loans%20Alexandros%20Centonze.pptx%23-1,2,%20Payday%20Loans:%20John%25E2%2580%2599s%20story" TargetMode="External"/><Relationship Id="rId4" Type="http://schemas.openxmlformats.org/officeDocument/2006/relationships/image" Target="../media/image16.png"/><Relationship Id="rId1" Type="http://schemas.openxmlformats.org/officeDocument/2006/relationships/slideLayout" Target="../slideLayouts/slideLayout5.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9.png"/><Relationship Id="rId1" Type="http://schemas.microsoft.com/office/2007/relationships/media" Target="file://localhost/Users/eks865/Movies/Cherylyn%20Geers.mov" TargetMode="External"/><Relationship Id="rId2" Type="http://schemas.openxmlformats.org/officeDocument/2006/relationships/video" Target="file://localhost/Users/eks865/Movies/Cherylyn%20Geers.mov"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screencast.com/users/AlexandrosC/folders/Default/media/6a46241d-5d52-4e8d-8c7b-9a133cf4113c" TargetMode="External"/><Relationship Id="rId4" Type="http://schemas.openxmlformats.org/officeDocument/2006/relationships/image" Target="../media/image20.png"/><Relationship Id="rId1" Type="http://schemas.openxmlformats.org/officeDocument/2006/relationships/slideLayout" Target="../slideLayouts/slideLayout5.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26.xml"/><Relationship Id="rId5" Type="http://schemas.openxmlformats.org/officeDocument/2006/relationships/image" Target="../media/image21.png"/><Relationship Id="rId6" Type="http://schemas.openxmlformats.org/officeDocument/2006/relationships/image" Target="../media/image22.png"/><Relationship Id="rId1" Type="http://schemas.openxmlformats.org/officeDocument/2006/relationships/video" Target="NULL" TargetMode="External"/><Relationship Id="rId2" Type="http://schemas.microsoft.com/office/2007/relationships/media" Target="NULL"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3" Type="http://schemas.openxmlformats.org/officeDocument/2006/relationships/hyperlink" Target="file:///\\localhost\Users\eks865\Desktop\The%20Dissection%20Club.pptx%23-1,2,%20%20%20%20%20%20%20%20%20%20%20%20%20%20%20%20%20%20%20%20%20%20%20%20%20%20%20%20%20%20%20%20%20%20%20%20%20%20%20%20%20%20%20%20%20%20%20%20%20%20%20%20%20%20%20%20%20%20%20%20%20Who%20should%20be%20in%20the%20Dissection%20Club:" TargetMode="External"/><Relationship Id="rId4" Type="http://schemas.openxmlformats.org/officeDocument/2006/relationships/image" Target="../media/image24.png"/><Relationship Id="rId1" Type="http://schemas.openxmlformats.org/officeDocument/2006/relationships/slideLayout" Target="../slideLayouts/slideLayout9.xml"/><Relationship Id="rId2"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2.xml"/><Relationship Id="rId5" Type="http://schemas.openxmlformats.org/officeDocument/2006/relationships/image" Target="../media/image25.png"/><Relationship Id="rId6" Type="http://schemas.openxmlformats.org/officeDocument/2006/relationships/image" Target="../media/image14.png"/><Relationship Id="rId1" Type="http://schemas.microsoft.com/office/2007/relationships/media" Target="../media/media1.m4a"/><Relationship Id="rId2" Type="http://schemas.openxmlformats.org/officeDocument/2006/relationships/audio" Target="../media/media1.m4a"/></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 Id="rId3" Type="http://schemas.openxmlformats.org/officeDocument/2006/relationships/image" Target="../media/image2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video.construction.com/?skin=oneclip&amp;ehv=http://construction.com/video/&amp;fr_story=e315593098fe64891f1a49f56dd1e8f309bc8c1d&amp;rf=ev&amp;autoplay=true" TargetMode="External"/><Relationship Id="rId3" Type="http://schemas.openxmlformats.org/officeDocument/2006/relationships/image" Target="../media/image2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ovies%5CArchitecture%20Club_13_0.flv" TargetMode="External"/><Relationship Id="rId3" Type="http://schemas.openxmlformats.org/officeDocument/2006/relationships/image" Target="../media/image30.png"/></Relationships>
</file>

<file path=ppt/slides/_rels/slide39.xml.rels><?xml version="1.0" encoding="UTF-8" standalone="yes"?>
<Relationships xmlns="http://schemas.openxmlformats.org/package/2006/relationships"><Relationship Id="rId3" Type="http://schemas.openxmlformats.org/officeDocument/2006/relationships/hyperlink" Target="http://www.zokazola.com/" TargetMode="External"/><Relationship Id="rId4"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0374"/>
            <a:ext cx="7772400" cy="1470025"/>
          </a:xfrm>
        </p:spPr>
        <p:txBody>
          <a:bodyPr/>
          <a:lstStyle/>
          <a:p>
            <a:r>
              <a:rPr lang="en-US" dirty="0" smtClean="0"/>
              <a:t>Alternative Ways for Gifted Kids to Reach Their Potential Virtually</a:t>
            </a:r>
            <a:endParaRPr lang="en-US" dirty="0"/>
          </a:p>
        </p:txBody>
      </p:sp>
      <p:sp>
        <p:nvSpPr>
          <p:cNvPr id="3" name="Subtitle 2"/>
          <p:cNvSpPr>
            <a:spLocks noGrp="1"/>
          </p:cNvSpPr>
          <p:nvPr>
            <p:ph type="subTitle" idx="1"/>
          </p:nvPr>
        </p:nvSpPr>
        <p:spPr/>
        <p:txBody>
          <a:bodyPr/>
          <a:lstStyle/>
          <a:p>
            <a:r>
              <a:rPr lang="en-US" dirty="0" smtClean="0"/>
              <a:t>Presented by</a:t>
            </a:r>
          </a:p>
          <a:p>
            <a:r>
              <a:rPr lang="en-US" smtClean="0"/>
              <a:t>Elfi</a:t>
            </a:r>
            <a:r>
              <a:rPr lang="en-US" dirty="0" smtClean="0"/>
              <a:t> </a:t>
            </a:r>
            <a:r>
              <a:rPr lang="en-US" dirty="0" smtClean="0"/>
              <a:t>Sanderson</a:t>
            </a:r>
          </a:p>
          <a:p>
            <a:endParaRPr lang="en-US" dirty="0"/>
          </a:p>
        </p:txBody>
      </p:sp>
      <p:pic>
        <p:nvPicPr>
          <p:cNvPr id="4" name="Picture 3" descr="gllstudents.png"/>
          <p:cNvPicPr>
            <a:picLocks noChangeAspect="1"/>
          </p:cNvPicPr>
          <p:nvPr/>
        </p:nvPicPr>
        <p:blipFill>
          <a:blip r:embed="rId3"/>
          <a:stretch>
            <a:fillRect/>
          </a:stretch>
        </p:blipFill>
        <p:spPr>
          <a:xfrm>
            <a:off x="1524001" y="2070399"/>
            <a:ext cx="6095999" cy="176605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Mentors</a:t>
            </a:r>
            <a:br>
              <a:rPr lang="en-US" dirty="0" smtClean="0"/>
            </a:br>
            <a:endParaRPr lang="en-US" dirty="0"/>
          </a:p>
        </p:txBody>
      </p:sp>
      <p:pic>
        <p:nvPicPr>
          <p:cNvPr id="4" name="Picture 3" descr="help from a friend"/>
          <p:cNvPicPr>
            <a:picLocks noChangeAspect="1"/>
          </p:cNvPicPr>
          <p:nvPr/>
        </p:nvPicPr>
        <p:blipFill>
          <a:blip r:embed="rId3"/>
          <a:stretch>
            <a:fillRect/>
          </a:stretch>
        </p:blipFill>
        <p:spPr>
          <a:xfrm>
            <a:off x="6743700" y="161925"/>
            <a:ext cx="2114550" cy="2114550"/>
          </a:xfrm>
          <a:prstGeom prst="rect">
            <a:avLst/>
          </a:prstGeom>
        </p:spPr>
      </p:pic>
      <p:sp>
        <p:nvSpPr>
          <p:cNvPr id="9" name="TextBox 8"/>
          <p:cNvSpPr txBox="1"/>
          <p:nvPr/>
        </p:nvSpPr>
        <p:spPr>
          <a:xfrm>
            <a:off x="687995" y="1648622"/>
            <a:ext cx="7768010" cy="3724097"/>
          </a:xfrm>
          <a:prstGeom prst="rect">
            <a:avLst/>
          </a:prstGeom>
          <a:noFill/>
        </p:spPr>
        <p:txBody>
          <a:bodyPr wrap="square" rtlCol="0">
            <a:spAutoFit/>
          </a:bodyPr>
          <a:lstStyle/>
          <a:p>
            <a:pPr>
              <a:buNone/>
            </a:pPr>
            <a:r>
              <a:rPr lang="en-US" sz="3600" dirty="0" smtClean="0"/>
              <a:t>"One of the most valuable experiences a gifted student can have is exposure to a mentor who is willing to share personal values, a particular interest, time, talents, and skills." Sandra L. </a:t>
            </a:r>
            <a:r>
              <a:rPr lang="en-US" sz="3600" dirty="0" err="1" smtClean="0"/>
              <a:t>Berger,</a:t>
            </a:r>
            <a:r>
              <a:rPr lang="en-US" sz="2000" dirty="0" err="1" smtClean="0">
                <a:hlinkClick r:id="rId4"/>
              </a:rPr>
              <a:t>Mentor</a:t>
            </a:r>
            <a:r>
              <a:rPr lang="en-US" sz="2000" dirty="0" smtClean="0">
                <a:hlinkClick r:id="rId4"/>
              </a:rPr>
              <a:t> Relationships and Gifted Learners</a:t>
            </a:r>
            <a:r>
              <a:rPr lang="en-US" sz="2000" dirty="0" smtClean="0"/>
              <a:t> </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Benefits of Mentorships	</a:t>
            </a:r>
            <a:endParaRPr lang="en-US" dirty="0"/>
          </a:p>
        </p:txBody>
      </p:sp>
      <p:sp>
        <p:nvSpPr>
          <p:cNvPr id="5" name="Content Placeholder 4"/>
          <p:cNvSpPr>
            <a:spLocks noGrp="1"/>
          </p:cNvSpPr>
          <p:nvPr>
            <p:ph idx="1"/>
          </p:nvPr>
        </p:nvSpPr>
        <p:spPr>
          <a:xfrm>
            <a:off x="457200" y="1219200"/>
            <a:ext cx="8229600" cy="4495800"/>
          </a:xfrm>
        </p:spPr>
        <p:txBody>
          <a:bodyPr/>
          <a:lstStyle/>
          <a:p>
            <a:r>
              <a:rPr lang="en-US" dirty="0" smtClean="0"/>
              <a:t>Develop advanced skills, concepts &amp; information – beyond classroom walls</a:t>
            </a:r>
          </a:p>
          <a:p>
            <a:r>
              <a:rPr lang="en-US" dirty="0" smtClean="0"/>
              <a:t>Assist in career planning</a:t>
            </a:r>
          </a:p>
          <a:p>
            <a:r>
              <a:rPr lang="en-US" dirty="0" smtClean="0"/>
              <a:t>Provide a more realistic idea of one’s unique talents &amp; abilities</a:t>
            </a:r>
          </a:p>
          <a:p>
            <a:r>
              <a:rPr lang="en-US" dirty="0" smtClean="0"/>
              <a:t>Enhance self-esteem &amp; self –confidence</a:t>
            </a:r>
          </a:p>
          <a:p>
            <a:r>
              <a:rPr lang="en-US" dirty="0" smtClean="0"/>
              <a:t>Provide role models to emulate</a:t>
            </a:r>
          </a:p>
          <a:p>
            <a:r>
              <a:rPr lang="en-US" dirty="0" smtClean="0"/>
              <a:t>Develop creativity</a:t>
            </a:r>
          </a:p>
          <a:p>
            <a:endParaRPr lang="en-US" dirty="0" smtClean="0"/>
          </a:p>
          <a:p>
            <a:pPr>
              <a:buNone/>
            </a:pPr>
            <a:endParaRPr lang="en-US" dirty="0"/>
          </a:p>
        </p:txBody>
      </p:sp>
      <p:pic>
        <p:nvPicPr>
          <p:cNvPr id="6" name="Picture 5" descr="telementoring"/>
          <p:cNvPicPr>
            <a:picLocks noChangeAspect="1"/>
          </p:cNvPicPr>
          <p:nvPr/>
        </p:nvPicPr>
        <p:blipFill>
          <a:blip r:embed="rId3"/>
          <a:stretch>
            <a:fillRect/>
          </a:stretch>
        </p:blipFill>
        <p:spPr>
          <a:xfrm rot="813094">
            <a:off x="7797800" y="584200"/>
            <a:ext cx="889000" cy="12700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 </a:t>
            </a:r>
            <a:endParaRPr lang="en-US" dirty="0"/>
          </a:p>
        </p:txBody>
      </p:sp>
      <p:pic>
        <p:nvPicPr>
          <p:cNvPr id="10" name="Content Placeholder 9" descr="Breaking down the walls"/>
          <p:cNvPicPr>
            <a:picLocks noGrp="1" noChangeAspect="1"/>
          </p:cNvPicPr>
          <p:nvPr>
            <p:ph sz="half" idx="1"/>
          </p:nvPr>
        </p:nvPicPr>
        <p:blipFill>
          <a:blip r:embed="rId3"/>
          <a:srcRect t="-9516" b="-9516"/>
          <a:stretch>
            <a:fillRect/>
          </a:stretch>
        </p:blipFill>
        <p:spPr>
          <a:xfrm>
            <a:off x="457200" y="673814"/>
            <a:ext cx="4038600" cy="5041186"/>
          </a:xfrm>
        </p:spPr>
      </p:pic>
      <p:sp>
        <p:nvSpPr>
          <p:cNvPr id="9" name="Text Placeholder 8"/>
          <p:cNvSpPr>
            <a:spLocks noGrp="1"/>
          </p:cNvSpPr>
          <p:nvPr>
            <p:ph type="body" sz="half" idx="2"/>
          </p:nvPr>
        </p:nvSpPr>
        <p:spPr>
          <a:xfrm>
            <a:off x="4648200" y="673814"/>
            <a:ext cx="4038600" cy="5041186"/>
          </a:xfrm>
        </p:spPr>
        <p:txBody>
          <a:bodyPr/>
          <a:lstStyle/>
          <a:p>
            <a:r>
              <a:rPr lang="en-US" b="1" dirty="0" smtClean="0"/>
              <a:t>Independent study </a:t>
            </a:r>
            <a:r>
              <a:rPr lang="en-US" dirty="0" smtClean="0"/>
              <a:t>combined with a </a:t>
            </a:r>
            <a:r>
              <a:rPr lang="en-US" b="1" dirty="0" smtClean="0"/>
              <a:t>Mento</a:t>
            </a:r>
            <a:r>
              <a:rPr lang="en-US" dirty="0" smtClean="0"/>
              <a:t>r can break down the school room walls.</a:t>
            </a:r>
          </a:p>
          <a:p>
            <a:r>
              <a:rPr lang="en-US" dirty="0" smtClean="0"/>
              <a:t>Add </a:t>
            </a:r>
            <a:r>
              <a:rPr lang="en-US" b="1" dirty="0" smtClean="0"/>
              <a:t>Online Learning </a:t>
            </a:r>
            <a:r>
              <a:rPr lang="en-US" dirty="0" smtClean="0"/>
              <a:t>and geographical walls come down as well.</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Pursuing a Passion . . . </a:t>
            </a:r>
            <a:endParaRPr lang="en-US" dirty="0"/>
          </a:p>
        </p:txBody>
      </p:sp>
      <p:sp>
        <p:nvSpPr>
          <p:cNvPr id="4" name="Text Placeholder 3"/>
          <p:cNvSpPr>
            <a:spLocks noGrp="1"/>
          </p:cNvSpPr>
          <p:nvPr>
            <p:ph type="body" sz="half" idx="2"/>
          </p:nvPr>
        </p:nvSpPr>
        <p:spPr>
          <a:xfrm>
            <a:off x="4648200" y="1441440"/>
            <a:ext cx="4038600" cy="4114800"/>
          </a:xfrm>
        </p:spPr>
        <p:txBody>
          <a:bodyPr/>
          <a:lstStyle/>
          <a:p>
            <a:pPr>
              <a:buNone/>
            </a:pPr>
            <a:r>
              <a:rPr lang="en-US" dirty="0" smtClean="0"/>
              <a:t>Working with the Rehabilitation Institute of Chicago this 5</a:t>
            </a:r>
            <a:r>
              <a:rPr lang="en-US" baseline="30000" dirty="0" smtClean="0"/>
              <a:t>th</a:t>
            </a:r>
            <a:r>
              <a:rPr lang="en-US" dirty="0" smtClean="0"/>
              <a:t> grade student developed a working prosthetic hand for a his physically challenged friend.</a:t>
            </a:r>
          </a:p>
        </p:txBody>
      </p:sp>
      <p:pic>
        <p:nvPicPr>
          <p:cNvPr id="9" name="Content Placeholder 8" descr="Billy and hand 2.JPG"/>
          <p:cNvPicPr>
            <a:picLocks noGrp="1" noChangeAspect="1"/>
          </p:cNvPicPr>
          <p:nvPr>
            <p:ph sz="half" idx="1"/>
          </p:nvPr>
        </p:nvPicPr>
        <p:blipFill>
          <a:blip r:embed="rId3"/>
          <a:srcRect l="-15432" r="-15432"/>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4294967295"/>
          </p:nvPr>
        </p:nvSpPr>
        <p:spPr>
          <a:xfrm>
            <a:off x="1805215" y="1600200"/>
            <a:ext cx="5533571" cy="2699657"/>
          </a:xfrm>
        </p:spPr>
        <p:txBody>
          <a:bodyPr/>
          <a:lstStyle/>
          <a:p>
            <a:endParaRPr lang="en-US" dirty="0" smtClean="0">
              <a:hlinkClick r:id="rId3" tooltip="Apollo 13 - Square Peg in a Round Hole"/>
            </a:endParaRPr>
          </a:p>
          <a:p>
            <a:endParaRPr lang="en-US" dirty="0" smtClean="0">
              <a:hlinkClick r:id="rId3" tooltip="Apollo 13 - Square Peg in a Round Hole"/>
            </a:endParaRPr>
          </a:p>
          <a:p>
            <a:pPr algn="ctr">
              <a:buNone/>
            </a:pPr>
            <a:r>
              <a:rPr lang="en-US" sz="2800" dirty="0" smtClean="0">
                <a:hlinkClick r:id="rId3" tooltip="Apollo 13 - Square Peg in a Round Hole"/>
              </a:rPr>
              <a:t>http://www.youtube.com/watch_popup?v=qHUI8ReXVVc&amp;vq=medium - t=22</a:t>
            </a:r>
            <a:endParaRPr lang="en-US" sz="2800" dirty="0"/>
          </a:p>
        </p:txBody>
      </p:sp>
      <p:pic>
        <p:nvPicPr>
          <p:cNvPr id="6" name="Picture 5" descr="images.jpg">
            <a:hlinkClick r:id="rId4"/>
          </p:cNvPr>
          <p:cNvPicPr>
            <a:picLocks noChangeAspect="1"/>
          </p:cNvPicPr>
          <p:nvPr/>
        </p:nvPicPr>
        <p:blipFill>
          <a:blip r:embed="rId5"/>
          <a:stretch>
            <a:fillRect/>
          </a:stretch>
        </p:blipFill>
        <p:spPr>
          <a:xfrm>
            <a:off x="0" y="0"/>
            <a:ext cx="9151009" cy="6854423"/>
          </a:xfrm>
          <a:prstGeom prst="rect">
            <a:avLst/>
          </a:prstGeom>
        </p:spPr>
      </p:pic>
      <p:sp>
        <p:nvSpPr>
          <p:cNvPr id="8" name="TextBox 7"/>
          <p:cNvSpPr txBox="1"/>
          <p:nvPr/>
        </p:nvSpPr>
        <p:spPr>
          <a:xfrm>
            <a:off x="2464307" y="208534"/>
            <a:ext cx="4151409" cy="646331"/>
          </a:xfrm>
          <a:prstGeom prst="rect">
            <a:avLst/>
          </a:prstGeom>
          <a:noFill/>
        </p:spPr>
        <p:txBody>
          <a:bodyPr wrap="square" rtlCol="0">
            <a:spAutoFit/>
          </a:bodyPr>
          <a:lstStyle/>
          <a:p>
            <a:pPr algn="ctr"/>
            <a:r>
              <a:rPr lang="en-US" sz="3600" b="1" dirty="0" smtClean="0">
                <a:ln>
                  <a:solidFill>
                    <a:srgbClr val="BBE0E3"/>
                  </a:solidFill>
                </a:ln>
              </a:rPr>
              <a:t>APOLLO 13</a:t>
            </a:r>
            <a:endParaRPr lang="en-US" sz="3600" b="1" dirty="0">
              <a:ln>
                <a:solidFill>
                  <a:srgbClr val="BBE0E3"/>
                </a:solidFill>
              </a:ln>
            </a:endParaRP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ly -Display.m4v">
            <a:hlinkClick r:id="" action="ppaction://media"/>
          </p:cNvPr>
          <p:cNvPicPr/>
          <p:nvPr>
            <a:videoFile r:link="rId2"/>
            <p:extLst>
              <p:ext uri="{DAA4B4D4-6D71-4841-9C94-3DE7FCFB9230}">
                <p14:media xmlns:p14="http://schemas.microsoft.com/office/powerpoint/2010/main" r:link="rId1"/>
              </p:ext>
            </p:extLst>
          </p:nvPr>
        </p:nvPicPr>
        <p:blipFill>
          <a:blip r:embed="rId5"/>
          <a:stretch>
            <a:fillRect/>
          </a:stretch>
        </p:blipFill>
        <p:spPr>
          <a:xfrm>
            <a:off x="0" y="0"/>
            <a:ext cx="9144000" cy="68580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Tug of War</a:t>
            </a:r>
            <a:endParaRPr lang="en-US" dirty="0"/>
          </a:p>
        </p:txBody>
      </p:sp>
      <p:pic>
        <p:nvPicPr>
          <p:cNvPr id="4" name="MVI_0456_2.mov">
            <a:hlinkClick r:id="" action="ppaction://media"/>
          </p:cNvPr>
          <p:cNvPicPr>
            <a:picLocks noGrp="1"/>
          </p:cNvPicPr>
          <p:nvPr>
            <p:ph idx="1"/>
            <a:videoFile r:link="rId2"/>
            <p:extLst>
              <p:ext uri="{DAA4B4D4-6D71-4841-9C94-3DE7FCFB9230}">
                <p14:media xmlns:p14="http://schemas.microsoft.com/office/powerpoint/2010/main" r:link="rId1"/>
              </p:ext>
            </p:extLst>
          </p:nvPr>
        </p:nvPicPr>
        <p:blipFill>
          <a:blip r:embed="rId5"/>
          <a:stretch>
            <a:fillRect/>
          </a:stretch>
        </p:blipFill>
        <p:spPr>
          <a:xfrm>
            <a:off x="1828800" y="1600200"/>
            <a:ext cx="5486400" cy="4114800"/>
          </a:xfr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Billy and Friend</a:t>
            </a:r>
            <a:endParaRPr lang="en-US" dirty="0"/>
          </a:p>
        </p:txBody>
      </p:sp>
      <p:pic>
        <p:nvPicPr>
          <p:cNvPr id="9" name="Content Placeholder 8" descr="1Billy&amp;friend.jpg"/>
          <p:cNvPicPr>
            <a:picLocks noGrp="1" noChangeAspect="1"/>
          </p:cNvPicPr>
          <p:nvPr>
            <p:ph idx="1"/>
          </p:nvPr>
        </p:nvPicPr>
        <p:blipFill>
          <a:blip r:embed="rId3"/>
          <a:srcRect l="-17500" r="-17500"/>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Research Assistant – World Theatre </a:t>
            </a:r>
            <a:endParaRPr lang="en-US" dirty="0"/>
          </a:p>
        </p:txBody>
      </p:sp>
      <p:pic>
        <p:nvPicPr>
          <p:cNvPr id="7" name="Picture Placeholder 6" descr="headshot 1.jpg"/>
          <p:cNvPicPr>
            <a:picLocks noGrp="1" noChangeAspect="1"/>
          </p:cNvPicPr>
          <p:nvPr>
            <p:ph type="pic" sz="quarter" idx="10"/>
          </p:nvPr>
        </p:nvPicPr>
        <p:blipFill>
          <a:blip r:embed="rId3"/>
          <a:srcRect t="-1309" b="-1309"/>
          <a:stretch>
            <a:fillRect/>
          </a:stretch>
        </p:blipFill>
        <p:spPr/>
      </p:pic>
      <p:sp>
        <p:nvSpPr>
          <p:cNvPr id="6" name="Text Placeholder 5"/>
          <p:cNvSpPr>
            <a:spLocks noGrp="1"/>
          </p:cNvSpPr>
          <p:nvPr>
            <p:ph type="body" sz="quarter" idx="11"/>
          </p:nvPr>
        </p:nvSpPr>
        <p:spPr/>
        <p:txBody>
          <a:bodyPr/>
          <a:lstStyle/>
          <a:p>
            <a:r>
              <a:rPr lang="en-US" dirty="0" smtClean="0"/>
              <a:t>“I was taught how to perform the kind of work that is expected at the post-graduate level.”</a:t>
            </a:r>
          </a:p>
          <a:p>
            <a:r>
              <a:rPr lang="en-US" dirty="0" smtClean="0"/>
              <a:t>“The experience was highly beneficial . . .in its encouragement of independent volition. .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t>Research Assistant – World Theatre	</a:t>
            </a:r>
            <a:endParaRPr lang="en-US" dirty="0"/>
          </a:p>
        </p:txBody>
      </p:sp>
      <p:sp>
        <p:nvSpPr>
          <p:cNvPr id="4" name="TextBox 3"/>
          <p:cNvSpPr txBox="1"/>
          <p:nvPr/>
        </p:nvSpPr>
        <p:spPr>
          <a:xfrm>
            <a:off x="457200" y="1219200"/>
            <a:ext cx="8229600" cy="3970318"/>
          </a:xfrm>
          <a:prstGeom prst="rect">
            <a:avLst/>
          </a:prstGeom>
          <a:noFill/>
        </p:spPr>
        <p:txBody>
          <a:bodyPr wrap="square" rtlCol="0">
            <a:spAutoFit/>
          </a:bodyPr>
          <a:lstStyle/>
          <a:p>
            <a:r>
              <a:rPr lang="en-US" sz="2800" dirty="0" smtClean="0"/>
              <a:t>Being a research assistant . . . after taking his class in World Theatre allowed me to put my new knowledge, analysis, and research skills to good use in two ways. It let me do some real research into the story behind story. But it also gave me the confidence to develop and then spew -- I mean share -- my observations and analysis about</a:t>
            </a:r>
          </a:p>
          <a:p>
            <a:endParaRPr lang="en-US" sz="2800" dirty="0"/>
          </a:p>
          <a:p>
            <a:r>
              <a:rPr lang="pl-PL" sz="1400" dirty="0" smtClean="0">
                <a:hlinkClick r:id="rId3"/>
              </a:rPr>
              <a:t>http://www.wgntv.com/videobeta/a9bccbbc-a230-4cd2-b197-0580ab3c18e0/News/Reel-Kid-Critic-Ben-Medina-reviews-Cats-and-Dogs-2-</a:t>
            </a:r>
            <a:endParaRPr lang="en-US" sz="1400" dirty="0" smtClean="0"/>
          </a:p>
        </p:txBody>
      </p:sp>
      <p:sp>
        <p:nvSpPr>
          <p:cNvPr id="5" name="TextBox 4">
            <a:hlinkClick r:id="rId3" tooltip="WGN"/>
          </p:cNvPr>
          <p:cNvSpPr txBox="1"/>
          <p:nvPr/>
        </p:nvSpPr>
        <p:spPr>
          <a:xfrm>
            <a:off x="3810000" y="5384800"/>
            <a:ext cx="4191000" cy="369332"/>
          </a:xfrm>
          <a:prstGeom prst="rect">
            <a:avLst/>
          </a:prstGeom>
          <a:noFill/>
        </p:spPr>
        <p:txBody>
          <a:bodyPr wrap="square" rtlCol="0">
            <a:spAutoFit/>
          </a:bodyPr>
          <a:lstStyle/>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Unique Opportunities Online</a:t>
            </a:r>
            <a:endParaRPr lang="en-US" dirty="0"/>
          </a:p>
        </p:txBody>
      </p:sp>
      <p:sp>
        <p:nvSpPr>
          <p:cNvPr id="3" name="Content Placeholder 2"/>
          <p:cNvSpPr>
            <a:spLocks noGrp="1"/>
          </p:cNvSpPr>
          <p:nvPr>
            <p:ph idx="1"/>
          </p:nvPr>
        </p:nvSpPr>
        <p:spPr/>
        <p:txBody>
          <a:bodyPr/>
          <a:lstStyle/>
          <a:p>
            <a:r>
              <a:rPr lang="en-US" sz="3600" dirty="0" smtClean="0"/>
              <a:t>Independent Study</a:t>
            </a:r>
          </a:p>
          <a:p>
            <a:r>
              <a:rPr lang="en-US" sz="3600" dirty="0" smtClean="0"/>
              <a:t>Mentorships</a:t>
            </a:r>
          </a:p>
          <a:p>
            <a:r>
              <a:rPr lang="en-US" sz="3600" dirty="0" smtClean="0"/>
              <a:t>Extracurricular Clubs</a:t>
            </a:r>
          </a:p>
          <a:p>
            <a:pPr>
              <a:buNone/>
            </a:pPr>
            <a:endParaRPr lang="en-US" dirty="0"/>
          </a:p>
        </p:txBody>
      </p:sp>
      <p:pic>
        <p:nvPicPr>
          <p:cNvPr id="4" name="Picture 3" descr="computer.png"/>
          <p:cNvPicPr>
            <a:picLocks noChangeAspect="1"/>
          </p:cNvPicPr>
          <p:nvPr/>
        </p:nvPicPr>
        <p:blipFill>
          <a:blip r:embed="rId3"/>
          <a:stretch>
            <a:fillRect/>
          </a:stretch>
        </p:blipFill>
        <p:spPr>
          <a:xfrm>
            <a:off x="5261792" y="3224852"/>
            <a:ext cx="3015786" cy="225985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Digital Music Beyond Garage Band</a:t>
            </a:r>
            <a:endParaRPr lang="en-US" dirty="0"/>
          </a:p>
        </p:txBody>
      </p:sp>
      <p:sp>
        <p:nvSpPr>
          <p:cNvPr id="9" name="Content Placeholder 8"/>
          <p:cNvSpPr>
            <a:spLocks noGrp="1"/>
          </p:cNvSpPr>
          <p:nvPr>
            <p:ph idx="1"/>
          </p:nvPr>
        </p:nvSpPr>
        <p:spPr/>
        <p:txBody>
          <a:bodyPr/>
          <a:lstStyle/>
          <a:p>
            <a:pPr marL="0" indent="0">
              <a:buNone/>
            </a:pPr>
            <a:r>
              <a:rPr lang="en-US" dirty="0" smtClean="0"/>
              <a:t>GOALS:</a:t>
            </a:r>
          </a:p>
          <a:p>
            <a:pPr marL="0" indent="0">
              <a:buNone/>
            </a:pPr>
            <a:endParaRPr lang="en-US" dirty="0" smtClean="0"/>
          </a:p>
          <a:p>
            <a:r>
              <a:rPr lang="en-US" dirty="0" smtClean="0"/>
              <a:t>Designing music</a:t>
            </a:r>
          </a:p>
          <a:p>
            <a:r>
              <a:rPr lang="en-US" dirty="0" smtClean="0"/>
              <a:t>Using features of FL Studio 9</a:t>
            </a:r>
          </a:p>
          <a:p>
            <a:r>
              <a:rPr lang="en-US" dirty="0" smtClean="0"/>
              <a:t>Create music tracks in a variety of genres</a:t>
            </a:r>
          </a:p>
          <a:p>
            <a:endParaRPr lang="en-US" dirty="0"/>
          </a:p>
        </p:txBody>
      </p:sp>
      <p:pic>
        <p:nvPicPr>
          <p:cNvPr id="10" name="Tennis Song!.mp3">
            <a:hlinkClick r:id="" action="ppaction://media"/>
          </p:cNvPr>
          <p:cNvPicPr>
            <a:picLocks noChangeAspect="1"/>
          </p:cNvPicPr>
          <p:nvPr>
            <a:audioFile r:link="rId1"/>
            <p:extLst>
              <p:ext uri="{DAA4B4D4-6D71-4841-9C94-3DE7FCFB9230}">
                <p14:media xmlns:p14="http://schemas.microsoft.com/office/powerpoint/2010/main" r:link="rId2"/>
              </p:ext>
            </p:extLst>
          </p:nvPr>
        </p:nvPicPr>
        <p:blipFill>
          <a:blip r:embed="rId5"/>
          <a:stretch>
            <a:fillRect/>
          </a:stretch>
        </p:blipFill>
        <p:spPr>
          <a:xfrm>
            <a:off x="1746013" y="4528186"/>
            <a:ext cx="812800" cy="812800"/>
          </a:xfrm>
          <a:prstGeom prst="rect">
            <a:avLst/>
          </a:prstGeom>
        </p:spPr>
      </p:pic>
      <p:pic>
        <p:nvPicPr>
          <p:cNvPr id="11" name="HL2 Something Secret Steers Us 8-bit.mp3">
            <a:hlinkClick r:id="" action="ppaction://media"/>
          </p:cNvPr>
          <p:cNvPicPr>
            <a:picLocks noChangeAspect="1"/>
          </p:cNvPicPr>
          <p:nvPr>
            <a:audioFile r:link="rId1"/>
            <p:extLst>
              <p:ext uri="{DAA4B4D4-6D71-4841-9C94-3DE7FCFB9230}">
                <p14:media xmlns:p14="http://schemas.microsoft.com/office/powerpoint/2010/main" r:link="rId2"/>
              </p:ext>
            </p:extLst>
          </p:nvPr>
        </p:nvPicPr>
        <p:blipFill>
          <a:blip r:embed="rId5"/>
          <a:stretch>
            <a:fillRect/>
          </a:stretch>
        </p:blipFill>
        <p:spPr>
          <a:xfrm>
            <a:off x="4242561" y="4528186"/>
            <a:ext cx="812800" cy="812800"/>
          </a:xfrm>
          <a:prstGeom prst="rect">
            <a:avLst/>
          </a:prstGeom>
        </p:spPr>
      </p:pic>
      <p:pic>
        <p:nvPicPr>
          <p:cNvPr id="12" name="GLaDOS Android Hell.mp3">
            <a:hlinkClick r:id="" action="ppaction://media"/>
          </p:cNvPr>
          <p:cNvPicPr>
            <a:picLocks noChangeAspect="1"/>
          </p:cNvPicPr>
          <p:nvPr>
            <a:audioFile r:link="rId1"/>
            <p:extLst>
              <p:ext uri="{DAA4B4D4-6D71-4841-9C94-3DE7FCFB9230}">
                <p14:media xmlns:p14="http://schemas.microsoft.com/office/powerpoint/2010/main" r:link="rId2"/>
              </p:ext>
            </p:extLst>
          </p:nvPr>
        </p:nvPicPr>
        <p:blipFill>
          <a:blip r:embed="rId5"/>
          <a:stretch>
            <a:fillRect/>
          </a:stretch>
        </p:blipFill>
        <p:spPr>
          <a:xfrm>
            <a:off x="6820775" y="4528186"/>
            <a:ext cx="812800" cy="812800"/>
          </a:xfrm>
          <a:prstGeom prst="rect">
            <a:avLst/>
          </a:prstGeom>
        </p:spPr>
      </p:pic>
    </p:spTree>
    <p:extLst>
      <p:ext uri="{BB962C8B-B14F-4D97-AF65-F5344CB8AC3E}">
        <p14:creationId xmlns:p14="http://schemas.microsoft.com/office/powerpoint/2010/main" val="1371886997"/>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4480" fill="hold"/>
                                        <p:tgtEl>
                                          <p:spTgt spid="10"/>
                                        </p:tgtEl>
                                      </p:cBhvr>
                                    </p:cmd>
                                  </p:childTnLst>
                                </p:cTn>
                              </p:par>
                            </p:childTnLst>
                          </p:cTn>
                        </p:par>
                      </p:childTnLst>
                    </p:cTn>
                  </p:par>
                </p:childTnLst>
              </p:cTn>
              <p:nextCondLst>
                <p:cond evt="onClick" delay="0">
                  <p:tgtEl>
                    <p:spTgt spid="10"/>
                  </p:tgtEl>
                </p:cond>
              </p:nextCondLst>
            </p:seq>
            <p:audio>
              <p:cMediaNode vol="80000">
                <p:cTn id="7" fill="hold" display="0">
                  <p:stCondLst>
                    <p:cond delay="indefinite"/>
                  </p:stCondLst>
                  <p:endCondLst>
                    <p:cond evt="onStopAudio" delay="0">
                      <p:tgtEl>
                        <p:sldTgt/>
                      </p:tgtEl>
                    </p:cond>
                  </p:endCondLst>
                </p:cTn>
                <p:tgtEl>
                  <p:spTgt spid="10"/>
                </p:tgtEl>
              </p:cMediaNode>
            </p:audi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71695" fill="hold"/>
                                        <p:tgtEl>
                                          <p:spTgt spid="11"/>
                                        </p:tgtEl>
                                      </p:cBhvr>
                                    </p:cmd>
                                  </p:childTnLst>
                                </p:cTn>
                              </p:par>
                            </p:childTnLst>
                          </p:cTn>
                        </p:par>
                      </p:childTnLst>
                    </p:cTn>
                  </p:par>
                </p:childTnLst>
              </p:cTn>
              <p:nextCondLst>
                <p:cond evt="onClick" delay="0">
                  <p:tgtEl>
                    <p:spTgt spid="11"/>
                  </p:tgtEl>
                </p:cond>
              </p:nextCondLst>
            </p:seq>
            <p:audio>
              <p:cMediaNode vol="80000">
                <p:cTn id="13" fill="hold" display="0">
                  <p:stCondLst>
                    <p:cond delay="indefinite"/>
                  </p:stCondLst>
                  <p:endCondLst>
                    <p:cond evt="onStopAudio" delay="0">
                      <p:tgtEl>
                        <p:sldTgt/>
                      </p:tgtEl>
                    </p:cond>
                  </p:endCondLst>
                </p:cTn>
                <p:tgtEl>
                  <p:spTgt spid="11"/>
                </p:tgtEl>
              </p:cMediaNode>
            </p:audio>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62623" fill="hold"/>
                                        <p:tgtEl>
                                          <p:spTgt spid="12"/>
                                        </p:tgtEl>
                                      </p:cBhvr>
                                    </p:cmd>
                                  </p:childTnLst>
                                </p:cTn>
                              </p:par>
                            </p:childTnLst>
                          </p:cTn>
                        </p:par>
                      </p:childTnLst>
                    </p:cTn>
                  </p:par>
                </p:childTnLst>
              </p:cTn>
              <p:nextCondLst>
                <p:cond evt="onClick" delay="0">
                  <p:tgtEl>
                    <p:spTgt spid="12"/>
                  </p:tgtEl>
                </p:cond>
              </p:nextCondLst>
            </p:seq>
            <p:audio>
              <p:cMediaNode vol="80000">
                <p:cTn id="19" fill="hold" display="0">
                  <p:stCondLst>
                    <p:cond delay="indefinite"/>
                  </p:stCondLst>
                  <p:endCondLst>
                    <p:cond evt="onStopAudio" delay="0">
                      <p:tgtEl>
                        <p:sldTgt/>
                      </p:tgtEl>
                    </p:cond>
                  </p:endCondLst>
                </p:cTn>
                <p:tgtEl>
                  <p:spTgt spid="1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Payday Loan Project</a:t>
            </a:r>
            <a:endParaRPr lang="en-US" dirty="0"/>
          </a:p>
        </p:txBody>
      </p:sp>
      <p:pic>
        <p:nvPicPr>
          <p:cNvPr id="4" name="Content Placeholder 3" descr="Screen shot 2010-09-27 at 4.42.23 PM.png"/>
          <p:cNvPicPr>
            <a:picLocks noGrp="1" noChangeAspect="1"/>
          </p:cNvPicPr>
          <p:nvPr>
            <p:ph idx="1"/>
          </p:nvPr>
        </p:nvPicPr>
        <p:blipFill>
          <a:blip r:embed="rId3"/>
          <a:srcRect l="-22798" r="-22798"/>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Payday Loan Project</a:t>
            </a:r>
            <a:endParaRPr lang="en-US" dirty="0"/>
          </a:p>
        </p:txBody>
      </p:sp>
      <p:pic>
        <p:nvPicPr>
          <p:cNvPr id="3" name="Picture 2" descr="Screen shot 2010-09-28 at 11.53.30 AM.png">
            <a:hlinkClick r:id="rId3" action="ppaction://hlinkpres?slideindex=2&amp;slidetitle= Payday Loans: John’s story" highlightClick="1"/>
          </p:cNvPr>
          <p:cNvPicPr>
            <a:picLocks noChangeAspect="1"/>
          </p:cNvPicPr>
          <p:nvPr/>
        </p:nvPicPr>
        <p:blipFill>
          <a:blip r:embed="rId4"/>
          <a:stretch>
            <a:fillRect/>
          </a:stretch>
        </p:blipFill>
        <p:spPr>
          <a:xfrm>
            <a:off x="1652884" y="1219200"/>
            <a:ext cx="6199950" cy="4651878"/>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Payday Loan Project</a:t>
            </a:r>
            <a:endParaRPr lang="en-US" dirty="0"/>
          </a:p>
        </p:txBody>
      </p:sp>
      <p:pic>
        <p:nvPicPr>
          <p:cNvPr id="9" name="Content Placeholder 8" descr="Screen shot 2010-09-27 at 4.36.17 PM.png"/>
          <p:cNvPicPr>
            <a:picLocks noGrp="1" noChangeAspect="1"/>
          </p:cNvPicPr>
          <p:nvPr>
            <p:ph idx="1"/>
          </p:nvPr>
        </p:nvPicPr>
        <p:blipFill>
          <a:blip r:embed="rId3"/>
          <a:srcRect t="-13462" b="-13462"/>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Swimming and Physics	</a:t>
            </a:r>
            <a:endParaRPr lang="en-US" dirty="0"/>
          </a:p>
        </p:txBody>
      </p:sp>
      <p:sp>
        <p:nvSpPr>
          <p:cNvPr id="5" name="Text Placeholder 4"/>
          <p:cNvSpPr>
            <a:spLocks noGrp="1"/>
          </p:cNvSpPr>
          <p:nvPr>
            <p:ph type="body" sz="quarter" idx="11"/>
          </p:nvPr>
        </p:nvSpPr>
        <p:spPr/>
        <p:txBody>
          <a:bodyPr/>
          <a:lstStyle/>
          <a:p>
            <a:pPr>
              <a:buNone/>
            </a:pPr>
            <a:r>
              <a:rPr lang="en-US" dirty="0" smtClean="0"/>
              <a:t>Take a love of swimming and science and you get a science fair project looking at ways to measure force when swimming.</a:t>
            </a:r>
          </a:p>
          <a:p>
            <a:pPr>
              <a:buNone/>
            </a:pPr>
            <a:endParaRPr lang="en-US" dirty="0" smtClean="0"/>
          </a:p>
          <a:p>
            <a:pPr>
              <a:buNone/>
            </a:pPr>
            <a:endParaRPr lang="en-US" dirty="0"/>
          </a:p>
        </p:txBody>
      </p:sp>
      <p:pic>
        <p:nvPicPr>
          <p:cNvPr id="10" name="Picture Placeholder 9" descr="Picture 856.jpg"/>
          <p:cNvPicPr>
            <a:picLocks noGrp="1" noChangeAspect="1"/>
          </p:cNvPicPr>
          <p:nvPr>
            <p:ph type="pic" sz="quarter" idx="10"/>
          </p:nvPr>
        </p:nvPicPr>
        <p:blipFill>
          <a:blip r:embed="rId3"/>
          <a:srcRect l="-1852" r="-1852"/>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smtClean="0"/>
              <a:t>Cherylyn</a:t>
            </a:r>
            <a:endParaRPr lang="en-US" dirty="0"/>
          </a:p>
        </p:txBody>
      </p:sp>
      <p:pic>
        <p:nvPicPr>
          <p:cNvPr id="7" name="Cherylyn Geers.mov">
            <a:hlinkClick r:id="" action="ppaction://media"/>
          </p:cNvPr>
          <p:cNvPicPr>
            <a:picLocks noGrp="1"/>
          </p:cNvPicPr>
          <p:nvPr>
            <p:ph idx="1"/>
            <a:videoFile r:link="rId2"/>
            <p:extLst>
              <p:ext uri="{DAA4B4D4-6D71-4841-9C94-3DE7FCFB9230}">
                <p14:media xmlns:p14="http://schemas.microsoft.com/office/powerpoint/2010/main" r:link="rId1"/>
              </p:ext>
            </p:extLst>
          </p:nvPr>
        </p:nvPicPr>
        <p:blipFill>
          <a:blip r:embed="rId4"/>
          <a:stretch>
            <a:fillRect/>
          </a:stretch>
        </p:blipFill>
        <p:spPr>
          <a:xfrm>
            <a:off x="1485900" y="1600200"/>
            <a:ext cx="6172200" cy="4114800"/>
          </a:xfr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Mathematics Hidden Within Music</a:t>
            </a:r>
            <a:endParaRPr lang="en-US" dirty="0"/>
          </a:p>
        </p:txBody>
      </p:sp>
      <p:pic>
        <p:nvPicPr>
          <p:cNvPr id="15" name="Picture Placeholder 14" descr="Screen shot 2010-09-27 at 4.14.35 PM.png">
            <a:hlinkClick r:id="rId3"/>
          </p:cNvPr>
          <p:cNvPicPr>
            <a:picLocks noGrp="1" noChangeAspect="1"/>
          </p:cNvPicPr>
          <p:nvPr>
            <p:ph type="pic" idx="4294967295"/>
          </p:nvPr>
        </p:nvPicPr>
        <p:blipFill>
          <a:blip r:embed="rId4"/>
          <a:srcRect t="-17121" b="-17121"/>
          <a:stretch>
            <a:fillRect/>
          </a:stretch>
        </p:blipFill>
        <p:spPr>
          <a:xfrm>
            <a:off x="2041825" y="1219200"/>
            <a:ext cx="5486400" cy="4114800"/>
          </a:xfrm>
        </p:spPr>
      </p:pic>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Environmental History of US</a:t>
            </a:r>
            <a:endParaRPr lang="en-US" dirty="0"/>
          </a:p>
        </p:txBody>
      </p:sp>
      <p:pic>
        <p:nvPicPr>
          <p:cNvPr id="7" name="Oct 10 2010 - VID00026.dv">
            <a:hlinkClick r:id="" action="ppaction://media"/>
          </p:cNvPr>
          <p:cNvPicPr>
            <a:picLocks noGrp="1" noChangeAspect="1"/>
          </p:cNvPicPr>
          <p:nvPr>
            <p:ph sz="half" idx="1"/>
            <a:videoFile r:link="rId1"/>
            <p:extLst>
              <p:ext uri="{DAA4B4D4-6D71-4841-9C94-3DE7FCFB9230}">
                <p14:media xmlns:p14="http://schemas.microsoft.com/office/powerpoint/2010/main" r:link="rId2"/>
              </p:ext>
            </p:extLst>
          </p:nvPr>
        </p:nvPicPr>
        <p:blipFill>
          <a:blip r:embed="rId5"/>
          <a:stretch>
            <a:fillRect/>
          </a:stretch>
        </p:blipFill>
        <p:spPr>
          <a:xfrm>
            <a:off x="457200" y="1609954"/>
            <a:ext cx="4038600" cy="2692400"/>
          </a:xfrm>
        </p:spPr>
      </p:pic>
      <p:pic>
        <p:nvPicPr>
          <p:cNvPr id="8" name="Oct 10 2010 - VID00027_1 01.dv">
            <a:hlinkClick r:id="" action="ppaction://media"/>
          </p:cNvPr>
          <p:cNvPicPr>
            <a:picLocks noGrp="1" noChangeAspect="1"/>
          </p:cNvPicPr>
          <p:nvPr>
            <p:ph sz="half" idx="2"/>
            <a:videoFile r:link="rId1"/>
            <p:extLst>
              <p:ext uri="{DAA4B4D4-6D71-4841-9C94-3DE7FCFB9230}">
                <p14:media xmlns:p14="http://schemas.microsoft.com/office/powerpoint/2010/main" r:link="rId2"/>
              </p:ext>
            </p:extLst>
          </p:nvPr>
        </p:nvPicPr>
        <p:blipFill>
          <a:blip r:embed="rId6"/>
          <a:stretch>
            <a:fillRect/>
          </a:stretch>
        </p:blipFill>
        <p:spPr>
          <a:xfrm>
            <a:off x="4648200" y="2102862"/>
            <a:ext cx="4038600" cy="2692400"/>
          </a:xfrm>
        </p:spPr>
      </p:pic>
    </p:spTree>
    <p:extLst>
      <p:ext uri="{BB962C8B-B14F-4D97-AF65-F5344CB8AC3E}">
        <p14:creationId xmlns:p14="http://schemas.microsoft.com/office/powerpoint/2010/main" val="99924304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video fullScrn="1">
              <p:cMediaNode vol="80000">
                <p:cTn id="13" fill="hold" display="0">
                  <p:stCondLst>
                    <p:cond delay="indefinite"/>
                  </p:stCondLst>
                </p:cTn>
                <p:tgtEl>
                  <p:spTgt spid="7"/>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Online Extracurricular Clubs</a:t>
            </a:r>
            <a:endParaRPr lang="en-US" dirty="0"/>
          </a:p>
        </p:txBody>
      </p:sp>
      <p:sp>
        <p:nvSpPr>
          <p:cNvPr id="6" name="Text Placeholder 5"/>
          <p:cNvSpPr>
            <a:spLocks noGrp="1"/>
          </p:cNvSpPr>
          <p:nvPr>
            <p:ph type="body" sz="quarter" idx="11"/>
          </p:nvPr>
        </p:nvSpPr>
        <p:spPr/>
        <p:txBody>
          <a:bodyPr/>
          <a:lstStyle/>
          <a:p>
            <a:r>
              <a:rPr lang="en-US" sz="3200" dirty="0" smtClean="0"/>
              <a:t>Fulfill the need to be part of a group</a:t>
            </a:r>
          </a:p>
          <a:p>
            <a:r>
              <a:rPr lang="en-US" sz="3200" dirty="0" smtClean="0"/>
              <a:t>Provide opportunities to develop relationships </a:t>
            </a:r>
          </a:p>
          <a:p>
            <a:r>
              <a:rPr lang="en-US" sz="3200" dirty="0" smtClean="0"/>
              <a:t>Direct the learning</a:t>
            </a:r>
          </a:p>
          <a:p>
            <a:r>
              <a:rPr lang="en-US" sz="3200" dirty="0" smtClean="0"/>
              <a:t>Develop real-world leadership skills</a:t>
            </a:r>
          </a:p>
        </p:txBody>
      </p:sp>
      <p:pic>
        <p:nvPicPr>
          <p:cNvPr id="12" name="Picture 3"/>
          <p:cNvPicPr>
            <a:picLocks noGrp="1" noChangeAspect="1"/>
          </p:cNvPicPr>
          <p:nvPr>
            <p:ph type="pic" sz="quarter" idx="10"/>
          </p:nvPr>
        </p:nvPicPr>
        <p:blipFill>
          <a:blip r:embed="rId3"/>
          <a:srcRect t="-14447" b="-14447"/>
          <a:stretch>
            <a:fillRect/>
          </a:stretch>
        </p:blipFill>
        <p:spPr bwMode="auto">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Developing Leadership Potential</a:t>
            </a:r>
            <a:endParaRPr lang="en-US" dirty="0"/>
          </a:p>
        </p:txBody>
      </p:sp>
      <p:sp>
        <p:nvSpPr>
          <p:cNvPr id="6" name="Content Placeholder 5"/>
          <p:cNvSpPr>
            <a:spLocks noGrp="1"/>
          </p:cNvSpPr>
          <p:nvPr>
            <p:ph idx="1"/>
          </p:nvPr>
        </p:nvSpPr>
        <p:spPr/>
        <p:txBody>
          <a:bodyPr/>
          <a:lstStyle/>
          <a:p>
            <a:r>
              <a:rPr lang="en-US" dirty="0" smtClean="0"/>
              <a:t>Recognized as an area to be developed</a:t>
            </a:r>
          </a:p>
          <a:p>
            <a:r>
              <a:rPr lang="en-US" dirty="0" smtClean="0"/>
              <a:t>Least addressed in GT in-school programs</a:t>
            </a:r>
          </a:p>
          <a:p>
            <a:r>
              <a:rPr lang="en-US" dirty="0" smtClean="0"/>
              <a:t>Definitions vary</a:t>
            </a:r>
          </a:p>
          <a:p>
            <a:r>
              <a:rPr lang="en-US" dirty="0" smtClean="0"/>
              <a:t>Shared attributes between gifted learners and effective leaders </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Gifted Kids</a:t>
            </a:r>
            <a:endParaRPr lang="en-US" dirty="0"/>
          </a:p>
        </p:txBody>
      </p:sp>
      <p:pic>
        <p:nvPicPr>
          <p:cNvPr id="7" name="Content Placeholder 6" descr="Gifted child.jpg"/>
          <p:cNvPicPr>
            <a:picLocks noGrp="1" noChangeAspect="1"/>
          </p:cNvPicPr>
          <p:nvPr>
            <p:ph sz="half" idx="1"/>
          </p:nvPr>
        </p:nvPicPr>
        <p:blipFill>
          <a:blip r:embed="rId3"/>
          <a:srcRect t="-163" b="-163"/>
          <a:stretch>
            <a:fillRect/>
          </a:stretch>
        </p:blipFill>
        <p:spPr>
          <a:xfrm>
            <a:off x="457200" y="1219200"/>
            <a:ext cx="3830597" cy="3902872"/>
          </a:xfrm>
        </p:spPr>
      </p:pic>
      <p:sp>
        <p:nvSpPr>
          <p:cNvPr id="6" name="Content Placeholder 5"/>
          <p:cNvSpPr>
            <a:spLocks noGrp="1"/>
          </p:cNvSpPr>
          <p:nvPr>
            <p:ph sz="half" idx="2"/>
          </p:nvPr>
        </p:nvSpPr>
        <p:spPr>
          <a:xfrm>
            <a:off x="4648200" y="947723"/>
            <a:ext cx="4038600" cy="4174349"/>
          </a:xfrm>
        </p:spPr>
        <p:txBody>
          <a:bodyPr/>
          <a:lstStyle/>
          <a:p>
            <a:r>
              <a:rPr lang="en-US" sz="2000" dirty="0" smtClean="0"/>
              <a:t>Learn rapidly </a:t>
            </a:r>
          </a:p>
          <a:p>
            <a:r>
              <a:rPr lang="en-US" sz="2000" dirty="0" smtClean="0"/>
              <a:t>Are intense &amp; sensitive</a:t>
            </a:r>
          </a:p>
          <a:p>
            <a:r>
              <a:rPr lang="en-US" sz="2000" dirty="0" smtClean="0"/>
              <a:t>Develop asynchronously</a:t>
            </a:r>
          </a:p>
          <a:p>
            <a:r>
              <a:rPr lang="en-US" sz="2000" dirty="0" smtClean="0"/>
              <a:t>Have a strong, persistent need to know </a:t>
            </a:r>
          </a:p>
          <a:p>
            <a:r>
              <a:rPr lang="en-US" sz="2000" dirty="0" smtClean="0"/>
              <a:t>Have a longer attention span</a:t>
            </a:r>
          </a:p>
          <a:p>
            <a:r>
              <a:rPr lang="en-US" sz="2000" dirty="0" smtClean="0"/>
              <a:t>Perceive more unusual and remote associations</a:t>
            </a:r>
          </a:p>
          <a:p>
            <a:r>
              <a:rPr lang="en-US" sz="2000" dirty="0" smtClean="0"/>
              <a:t>Demonstrate more sophisticated communication skills</a:t>
            </a:r>
          </a:p>
          <a:p>
            <a:r>
              <a:rPr lang="en-US" sz="2000" dirty="0" smtClean="0"/>
              <a:t>Are more adept at using abstract thinking skills</a:t>
            </a:r>
          </a:p>
          <a:p>
            <a:r>
              <a:rPr lang="en-US" sz="2000" dirty="0" smtClean="0"/>
              <a:t>Are imaginative</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 Observed Leadership Behaviors</a:t>
            </a:r>
            <a:endParaRPr lang="en-US" dirty="0"/>
          </a:p>
        </p:txBody>
      </p:sp>
      <p:sp>
        <p:nvSpPr>
          <p:cNvPr id="3" name="Content Placeholder 2"/>
          <p:cNvSpPr>
            <a:spLocks noGrp="1"/>
          </p:cNvSpPr>
          <p:nvPr>
            <p:ph idx="1"/>
          </p:nvPr>
        </p:nvSpPr>
        <p:spPr/>
        <p:txBody>
          <a:bodyPr/>
          <a:lstStyle/>
          <a:p>
            <a:pPr>
              <a:spcBef>
                <a:spcPts val="0"/>
              </a:spcBef>
            </a:pPr>
            <a:endParaRPr lang="en-US" sz="2400" dirty="0" smtClean="0"/>
          </a:p>
          <a:p>
            <a:pPr>
              <a:spcBef>
                <a:spcPts val="0"/>
              </a:spcBef>
              <a:spcAft>
                <a:spcPts val="600"/>
              </a:spcAft>
            </a:pPr>
            <a:r>
              <a:rPr lang="en-US" sz="3200" dirty="0" smtClean="0"/>
              <a:t>Acting responsibly in social situations</a:t>
            </a:r>
          </a:p>
          <a:p>
            <a:pPr>
              <a:spcBef>
                <a:spcPts val="0"/>
              </a:spcBef>
              <a:spcAft>
                <a:spcPts val="600"/>
              </a:spcAft>
            </a:pPr>
            <a:r>
              <a:rPr lang="en-US" sz="3200" dirty="0" smtClean="0"/>
              <a:t>Accurately reading the feelings of others</a:t>
            </a:r>
          </a:p>
          <a:p>
            <a:pPr>
              <a:spcBef>
                <a:spcPts val="0"/>
              </a:spcBef>
              <a:spcAft>
                <a:spcPts val="600"/>
              </a:spcAft>
            </a:pPr>
            <a:r>
              <a:rPr lang="en-US" sz="3200" dirty="0" smtClean="0"/>
              <a:t>Displaying good social judgment</a:t>
            </a:r>
          </a:p>
          <a:p>
            <a:pPr>
              <a:spcBef>
                <a:spcPts val="0"/>
              </a:spcBef>
              <a:spcAft>
                <a:spcPts val="600"/>
              </a:spcAft>
            </a:pPr>
            <a:r>
              <a:rPr lang="en-US" sz="3200" dirty="0" smtClean="0"/>
              <a:t>Projecting a confident (but not arrogant) self-image</a:t>
            </a:r>
          </a:p>
          <a:p>
            <a:pPr>
              <a:spcBef>
                <a:spcPts val="0"/>
              </a:spcBef>
              <a:spcAft>
                <a:spcPts val="600"/>
              </a:spcAft>
            </a:pPr>
            <a:r>
              <a:rPr lang="en-US" sz="3200" dirty="0" smtClean="0"/>
              <a:t>Motivating others</a:t>
            </a:r>
          </a:p>
          <a:p>
            <a:pPr>
              <a:spcBef>
                <a:spcPts val="0"/>
              </a:spcBef>
            </a:pP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Observed GT Behaviors</a:t>
            </a:r>
            <a:br>
              <a:rPr lang="en-US" dirty="0" smtClean="0"/>
            </a:br>
            <a:r>
              <a:rPr lang="en-US" sz="3200" dirty="0" smtClean="0"/>
              <a:t>(continued)</a:t>
            </a:r>
            <a:endParaRPr lang="en-US" sz="3200" dirty="0"/>
          </a:p>
        </p:txBody>
      </p:sp>
      <p:sp>
        <p:nvSpPr>
          <p:cNvPr id="5" name="Content Placeholder 4"/>
          <p:cNvSpPr>
            <a:spLocks noGrp="1"/>
          </p:cNvSpPr>
          <p:nvPr>
            <p:ph idx="1"/>
          </p:nvPr>
        </p:nvSpPr>
        <p:spPr>
          <a:xfrm>
            <a:off x="457200" y="1334376"/>
            <a:ext cx="8229600" cy="4114800"/>
          </a:xfrm>
        </p:spPr>
        <p:txBody>
          <a:bodyPr/>
          <a:lstStyle/>
          <a:p>
            <a:r>
              <a:rPr lang="en-US" dirty="0" smtClean="0"/>
              <a:t>Getting along with others – even those one doesn’t like</a:t>
            </a:r>
          </a:p>
          <a:p>
            <a:r>
              <a:rPr lang="en-US" dirty="0" smtClean="0"/>
              <a:t>Instilling trust and confidence in others</a:t>
            </a:r>
          </a:p>
          <a:p>
            <a:r>
              <a:rPr lang="en-US" dirty="0" smtClean="0"/>
              <a:t>Showing flexibility and comfort with divergent points of view</a:t>
            </a:r>
          </a:p>
          <a:p>
            <a:r>
              <a:rPr lang="en-US" dirty="0" smtClean="0"/>
              <a:t>Speaking well in front of others</a:t>
            </a:r>
          </a:p>
          <a:p>
            <a:r>
              <a:rPr lang="en-US" dirty="0" smtClean="0"/>
              <a:t>Demonstrating social savvy, including respect for authority, rules, and social conventions</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Club Proposal</a:t>
            </a:r>
            <a:endParaRPr lang="en-US" dirty="0"/>
          </a:p>
        </p:txBody>
      </p:sp>
      <p:pic>
        <p:nvPicPr>
          <p:cNvPr id="6" name="Content Placeholder 5" descr="Screen shot 2010-11-02 at 12.26.48 PM.png">
            <a:hlinkClick r:id="rId3" action="ppaction://hlinkpres?slideindex=2&amp;slidetitle=                                                             Who should be in the Dissection Club:" highlightClick="1"/>
          </p:cNvPr>
          <p:cNvPicPr>
            <a:picLocks noGrp="1" noChangeAspect="1"/>
          </p:cNvPicPr>
          <p:nvPr>
            <p:ph sz="half" idx="1"/>
          </p:nvPr>
        </p:nvPicPr>
        <p:blipFill>
          <a:blip r:embed="rId4">
            <a:extLst>
              <a:ext uri="{28A0092B-C50C-407E-A947-70E740481C1C}">
                <a14:useLocalDpi xmlns:a14="http://schemas.microsoft.com/office/drawing/2010/main" val="0"/>
              </a:ext>
            </a:extLst>
          </a:blip>
          <a:srcRect l="13501" r="13501"/>
          <a:stretch>
            <a:fillRect/>
          </a:stretch>
        </p:blipFill>
        <p:spPr>
          <a:xfrm>
            <a:off x="457200" y="1710276"/>
            <a:ext cx="4038600" cy="3496733"/>
          </a:xfrm>
        </p:spPr>
      </p:pic>
      <p:sp>
        <p:nvSpPr>
          <p:cNvPr id="5" name="Text Placeholder 4"/>
          <p:cNvSpPr>
            <a:spLocks noGrp="1"/>
          </p:cNvSpPr>
          <p:nvPr>
            <p:ph type="body" sz="half" idx="2"/>
          </p:nvPr>
        </p:nvSpPr>
        <p:spPr/>
        <p:txBody>
          <a:bodyPr/>
          <a:lstStyle/>
          <a:p>
            <a:r>
              <a:rPr lang="en-US" dirty="0" smtClean="0"/>
              <a:t>Students direct their learning by creating a proposal for their club.</a:t>
            </a:r>
          </a:p>
          <a:p>
            <a:r>
              <a:rPr lang="en-US" dirty="0" smtClean="0"/>
              <a:t>Share their passion for a subject</a:t>
            </a:r>
          </a:p>
          <a:p>
            <a:endParaRPr lang="en-US" dirty="0"/>
          </a:p>
        </p:txBody>
      </p:sp>
    </p:spTree>
    <p:extLst>
      <p:ext uri="{BB962C8B-B14F-4D97-AF65-F5344CB8AC3E}">
        <p14:creationId xmlns:p14="http://schemas.microsoft.com/office/powerpoint/2010/main" val="1846674352"/>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 Club</a:t>
            </a:r>
            <a:endParaRPr lang="en-US" dirty="0"/>
          </a:p>
        </p:txBody>
      </p:sp>
      <p:pic>
        <p:nvPicPr>
          <p:cNvPr id="4" name="Content Placeholder 3" descr="Screen shot 2010-09-28 at 12.23.04 PM.png"/>
          <p:cNvPicPr>
            <a:picLocks noGrp="1" noChangeAspect="1"/>
          </p:cNvPicPr>
          <p:nvPr>
            <p:ph idx="1"/>
          </p:nvPr>
        </p:nvPicPr>
        <p:blipFill>
          <a:blip r:embed="rId5"/>
          <a:srcRect l="-18826" r="-18826"/>
          <a:stretch>
            <a:fillRect/>
          </a:stretch>
        </p:blipFill>
        <p:spPr/>
      </p:pic>
      <p:pic>
        <p:nvPicPr>
          <p:cNvPr id="3" name="My Song 6.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028703" y="605761"/>
            <a:ext cx="812800" cy="812800"/>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62060"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smtClean="0"/>
              <a:t>Club Membership</a:t>
            </a:r>
            <a:endParaRPr lang="en-US" sz="3200" dirty="0"/>
          </a:p>
        </p:txBody>
      </p:sp>
      <p:pic>
        <p:nvPicPr>
          <p:cNvPr id="10" name="Picture Placeholder 9" descr="Screen shot 2010-09-28 at 1.25.34 PM.png"/>
          <p:cNvPicPr>
            <a:picLocks noGrp="1" noChangeAspect="1"/>
          </p:cNvPicPr>
          <p:nvPr>
            <p:ph type="pic" idx="1"/>
          </p:nvPr>
        </p:nvPicPr>
        <p:blipFill>
          <a:blip r:embed="rId3"/>
          <a:srcRect t="-1817" b="-1817"/>
          <a:stretch>
            <a:fillRect/>
          </a:stretch>
        </p:blipFill>
        <p:spPr/>
      </p:pic>
      <p:sp>
        <p:nvSpPr>
          <p:cNvPr id="9" name="Text Placeholder 8"/>
          <p:cNvSpPr>
            <a:spLocks noGrp="1"/>
          </p:cNvSpPr>
          <p:nvPr>
            <p:ph type="body" sz="half" idx="2"/>
          </p:nvPr>
        </p:nvSpPr>
        <p:spPr/>
        <p:txBody>
          <a:bodyPr/>
          <a:lstStyle/>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Course Timeline</a:t>
            </a:r>
            <a:endParaRPr lang="en-US" dirty="0"/>
          </a:p>
        </p:txBody>
      </p:sp>
      <p:pic>
        <p:nvPicPr>
          <p:cNvPr id="6" name="Content Placeholder 5" descr="Screen shot 2010-09-28 at 12.23.46 PM.png"/>
          <p:cNvPicPr>
            <a:picLocks noGrp="1" noChangeAspect="1"/>
          </p:cNvPicPr>
          <p:nvPr>
            <p:ph idx="1"/>
          </p:nvPr>
        </p:nvPicPr>
        <p:blipFill>
          <a:blip r:embed="rId2"/>
          <a:srcRect l="-18881" r="-18881"/>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Course Assignments</a:t>
            </a:r>
            <a:endParaRPr lang="en-US" dirty="0"/>
          </a:p>
        </p:txBody>
      </p:sp>
      <p:pic>
        <p:nvPicPr>
          <p:cNvPr id="6" name="Content Placeholder 5" descr="Screen shot 2010-09-28 at 12.24.18 PM.png"/>
          <p:cNvPicPr>
            <a:picLocks noGrp="1" noChangeAspect="1"/>
          </p:cNvPicPr>
          <p:nvPr>
            <p:ph idx="1"/>
          </p:nvPr>
        </p:nvPicPr>
        <p:blipFill>
          <a:blip r:embed="rId2"/>
          <a:srcRect l="-36694" r="-36694"/>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24 Hour Architect Trivia</a:t>
            </a:r>
            <a:endParaRPr lang="en-US" dirty="0"/>
          </a:p>
        </p:txBody>
      </p:sp>
      <p:pic>
        <p:nvPicPr>
          <p:cNvPr id="4" name="Content Placeholder 3" descr="Screen shot 2010-10-29 at 3.11.04 PM.png">
            <a:hlinkClick r:id="rId2"/>
          </p:cNvPr>
          <p:cNvPicPr>
            <a:picLocks noGrp="1" noChangeAspect="1"/>
          </p:cNvPicPr>
          <p:nvPr>
            <p:ph idx="1"/>
          </p:nvPr>
        </p:nvPicPr>
        <p:blipFill>
          <a:blip r:embed="rId3">
            <a:extLst>
              <a:ext uri="{28A0092B-C50C-407E-A947-70E740481C1C}">
                <a14:useLocalDpi xmlns:a14="http://schemas.microsoft.com/office/drawing/2010/main" val="0"/>
              </a:ext>
            </a:extLst>
          </a:blip>
          <a:srcRect t="14319" b="14319"/>
          <a:stretch>
            <a:fillRect/>
          </a:stretch>
        </p:blipFill>
        <p:spPr/>
      </p:pic>
    </p:spTree>
    <p:extLst>
      <p:ext uri="{BB962C8B-B14F-4D97-AF65-F5344CB8AC3E}">
        <p14:creationId xmlns:p14="http://schemas.microsoft.com/office/powerpoint/2010/main" val="1605741774"/>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Real-Time Presentations</a:t>
            </a:r>
            <a:endParaRPr lang="en-US" dirty="0"/>
          </a:p>
        </p:txBody>
      </p:sp>
      <p:pic>
        <p:nvPicPr>
          <p:cNvPr id="4" name="Content Placeholder 3" descr="Screen shot 2010-09-28 at 1.17.24 PM.png">
            <a:hlinkClick r:id="rId2" action="ppaction://hlinkfile"/>
          </p:cNvPr>
          <p:cNvPicPr>
            <a:picLocks noGrp="1" noChangeAspect="1"/>
          </p:cNvPicPr>
          <p:nvPr>
            <p:ph idx="1"/>
          </p:nvPr>
        </p:nvPicPr>
        <p:blipFill>
          <a:blip r:embed="rId3"/>
          <a:srcRect l="-11200" r="-11200"/>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
            </a:r>
            <a:br>
              <a:rPr lang="en-US" smtClean="0"/>
            </a:br>
            <a:r>
              <a:rPr lang="en-US" smtClean="0"/>
              <a:t>Architecture Club</a:t>
            </a:r>
            <a:br>
              <a:rPr lang="en-US" smtClean="0"/>
            </a:br>
            <a:r>
              <a:rPr lang="en-US" smtClean="0"/>
              <a:t>Guest Speakers</a:t>
            </a:r>
            <a:br>
              <a:rPr lang="en-US" smtClean="0"/>
            </a:br>
            <a:endParaRPr lang="en-US" dirty="0"/>
          </a:p>
        </p:txBody>
      </p:sp>
      <p:pic>
        <p:nvPicPr>
          <p:cNvPr id="5" name="Content Placeholder 4" descr="Screen shot 2010-09-27 at 4.29.29 PM.png">
            <a:hlinkClick r:id="rId3"/>
          </p:cNvPr>
          <p:cNvPicPr>
            <a:picLocks noGrp="1" noChangeAspect="1"/>
          </p:cNvPicPr>
          <p:nvPr>
            <p:ph idx="1"/>
          </p:nvPr>
        </p:nvPicPr>
        <p:blipFill>
          <a:blip r:embed="rId4"/>
          <a:srcRect t="-13070" b="-13070"/>
          <a:stretch>
            <a:fillRect/>
          </a:stretch>
        </p:blipFill>
        <p:spPr>
          <a:xfrm>
            <a:off x="457200" y="965200"/>
            <a:ext cx="8229600" cy="4114800"/>
          </a:xfrm>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sz="3600"/>
              <a:t>Related Needs</a:t>
            </a:r>
            <a:r>
              <a:rPr lang="en-US" sz="3200"/>
              <a:t>	</a:t>
            </a:r>
          </a:p>
        </p:txBody>
      </p:sp>
      <p:sp>
        <p:nvSpPr>
          <p:cNvPr id="48131" name="Rectangle 3"/>
          <p:cNvSpPr>
            <a:spLocks noGrp="1" noChangeArrowheads="1"/>
          </p:cNvSpPr>
          <p:nvPr>
            <p:ph type="body" idx="1"/>
          </p:nvPr>
        </p:nvSpPr>
        <p:spPr>
          <a:xfrm>
            <a:off x="457200" y="1219200"/>
            <a:ext cx="8229600" cy="4114800"/>
          </a:xfrm>
        </p:spPr>
        <p:txBody>
          <a:bodyPr/>
          <a:lstStyle/>
          <a:p>
            <a:pPr>
              <a:lnSpc>
                <a:spcPct val="90000"/>
              </a:lnSpc>
            </a:pPr>
            <a:r>
              <a:rPr lang="en-US" sz="2600" dirty="0"/>
              <a:t>Challenging curriculum</a:t>
            </a:r>
          </a:p>
          <a:p>
            <a:pPr>
              <a:lnSpc>
                <a:spcPct val="90000"/>
              </a:lnSpc>
            </a:pPr>
            <a:r>
              <a:rPr lang="en-US" sz="2600" dirty="0"/>
              <a:t>Exposure to higher order thinking including problem-solving and creative thinking skills</a:t>
            </a:r>
          </a:p>
          <a:p>
            <a:pPr>
              <a:lnSpc>
                <a:spcPct val="90000"/>
              </a:lnSpc>
            </a:pPr>
            <a:r>
              <a:rPr lang="en-US" sz="2600" dirty="0"/>
              <a:t>Access to intellectual peers</a:t>
            </a:r>
          </a:p>
          <a:p>
            <a:pPr>
              <a:lnSpc>
                <a:spcPct val="90000"/>
              </a:lnSpc>
            </a:pPr>
            <a:r>
              <a:rPr lang="en-US" sz="2600" dirty="0"/>
              <a:t>Exposure to a variety of subjects and issues</a:t>
            </a:r>
          </a:p>
          <a:p>
            <a:pPr>
              <a:lnSpc>
                <a:spcPct val="90000"/>
              </a:lnSpc>
            </a:pPr>
            <a:r>
              <a:rPr lang="en-US" sz="2600" dirty="0"/>
              <a:t>Exposure to a variety of people with varying abilities, talents and points of view</a:t>
            </a:r>
          </a:p>
          <a:p>
            <a:pPr>
              <a:lnSpc>
                <a:spcPct val="90000"/>
              </a:lnSpc>
            </a:pPr>
            <a:r>
              <a:rPr lang="en-US" sz="2600" dirty="0"/>
              <a:t>Opportunity to pursue ideas and interests</a:t>
            </a:r>
          </a:p>
          <a:p>
            <a:pPr>
              <a:lnSpc>
                <a:spcPct val="90000"/>
              </a:lnSpc>
            </a:pPr>
            <a:r>
              <a:rPr lang="en-US" sz="2600" dirty="0"/>
              <a:t>Appropriate pace of learning geared to the individual </a:t>
            </a:r>
          </a:p>
          <a:p>
            <a:pPr>
              <a:lnSpc>
                <a:spcPct val="90000"/>
              </a:lnSpc>
            </a:pPr>
            <a:r>
              <a:rPr lang="en-US" sz="2600" dirty="0"/>
              <a:t>To learn to set realistic, achievable goals</a:t>
            </a: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Thank You Note</a:t>
            </a:r>
            <a:endParaRPr lang="en-US" dirty="0"/>
          </a:p>
        </p:txBody>
      </p:sp>
      <p:pic>
        <p:nvPicPr>
          <p:cNvPr id="6" name="Content Placeholder 5" descr="Screen shot 2010-09-29 at 11.13.43 AM.png"/>
          <p:cNvPicPr>
            <a:picLocks noGrp="1" noChangeAspect="1"/>
          </p:cNvPicPr>
          <p:nvPr>
            <p:ph idx="1"/>
          </p:nvPr>
        </p:nvPicPr>
        <p:blipFill>
          <a:blip r:embed="rId2"/>
          <a:srcRect t="-1004" b="-1004"/>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Best of Being in a Club</a:t>
            </a:r>
            <a:endParaRPr lang="en-US" dirty="0"/>
          </a:p>
        </p:txBody>
      </p:sp>
      <p:sp>
        <p:nvSpPr>
          <p:cNvPr id="6" name="Rectangle 5"/>
          <p:cNvSpPr/>
          <p:nvPr/>
        </p:nvSpPr>
        <p:spPr>
          <a:xfrm>
            <a:off x="798286" y="1632858"/>
            <a:ext cx="7704666" cy="3539431"/>
          </a:xfrm>
          <a:prstGeom prst="rect">
            <a:avLst/>
          </a:prstGeom>
        </p:spPr>
        <p:txBody>
          <a:bodyPr wrap="square">
            <a:spAutoFit/>
          </a:bodyPr>
          <a:lstStyle/>
          <a:p>
            <a:r>
              <a:rPr lang="en-US" sz="2800" dirty="0" smtClean="0"/>
              <a:t>The things I like most of being in the club and having my role are: belonging to a club that is “by students for students”, getting in touch with high-profile people in architecture, the opportunity to take initiatives, lead activities, and learning about a subject area that interests me while having fun.</a:t>
            </a:r>
          </a:p>
          <a:p>
            <a:r>
              <a:rPr lang="en-US" sz="2800" dirty="0" smtClean="0"/>
              <a:t>Best, </a:t>
            </a:r>
            <a:r>
              <a:rPr lang="en-US" sz="2800" dirty="0" err="1" smtClean="0"/>
              <a:t>Alexandros</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1425575" y="304800"/>
            <a:ext cx="6292850" cy="609600"/>
          </a:xfrm>
        </p:spPr>
        <p:txBody>
          <a:bodyPr/>
          <a:lstStyle/>
          <a:p>
            <a:r>
              <a:rPr lang="en-US" dirty="0"/>
              <a:t>Organizational Patterns</a:t>
            </a:r>
          </a:p>
        </p:txBody>
      </p:sp>
      <p:sp>
        <p:nvSpPr>
          <p:cNvPr id="49155" name="Rectangle 3"/>
          <p:cNvSpPr>
            <a:spLocks noGrp="1" noChangeArrowheads="1"/>
          </p:cNvSpPr>
          <p:nvPr>
            <p:ph type="body" idx="1"/>
          </p:nvPr>
        </p:nvSpPr>
        <p:spPr>
          <a:xfrm>
            <a:off x="457200" y="1233314"/>
            <a:ext cx="8229600" cy="4114800"/>
          </a:xfrm>
        </p:spPr>
        <p:txBody>
          <a:bodyPr/>
          <a:lstStyle/>
          <a:p>
            <a:pPr>
              <a:lnSpc>
                <a:spcPct val="90000"/>
              </a:lnSpc>
            </a:pPr>
            <a:r>
              <a:rPr lang="en-US" sz="2600" dirty="0"/>
              <a:t>Individualized learning; contracts</a:t>
            </a:r>
          </a:p>
          <a:p>
            <a:pPr>
              <a:lnSpc>
                <a:spcPct val="90000"/>
              </a:lnSpc>
            </a:pPr>
            <a:r>
              <a:rPr lang="en-US" sz="2600" dirty="0"/>
              <a:t>Self-selected groupings</a:t>
            </a:r>
          </a:p>
          <a:p>
            <a:pPr>
              <a:lnSpc>
                <a:spcPct val="90000"/>
              </a:lnSpc>
            </a:pPr>
            <a:r>
              <a:rPr lang="en-US" sz="2600" dirty="0"/>
              <a:t>Subject acceleration</a:t>
            </a:r>
          </a:p>
          <a:p>
            <a:pPr>
              <a:lnSpc>
                <a:spcPct val="90000"/>
              </a:lnSpc>
            </a:pPr>
            <a:r>
              <a:rPr lang="en-US" sz="2600" dirty="0"/>
              <a:t>Grade level acceleration</a:t>
            </a:r>
          </a:p>
          <a:p>
            <a:pPr>
              <a:lnSpc>
                <a:spcPct val="90000"/>
              </a:lnSpc>
            </a:pPr>
            <a:r>
              <a:rPr lang="en-US" sz="2600" dirty="0"/>
              <a:t>Enrollment in advanced classes on other campuses</a:t>
            </a:r>
          </a:p>
          <a:p>
            <a:pPr>
              <a:lnSpc>
                <a:spcPct val="90000"/>
              </a:lnSpc>
            </a:pPr>
            <a:r>
              <a:rPr lang="en-US" sz="2600" dirty="0"/>
              <a:t>Integrated curriculum</a:t>
            </a:r>
          </a:p>
          <a:p>
            <a:pPr>
              <a:lnSpc>
                <a:spcPct val="90000"/>
              </a:lnSpc>
            </a:pPr>
            <a:r>
              <a:rPr lang="en-US" sz="2600" dirty="0"/>
              <a:t>Flexible scheduling</a:t>
            </a:r>
          </a:p>
          <a:p>
            <a:pPr>
              <a:lnSpc>
                <a:spcPct val="90000"/>
              </a:lnSpc>
            </a:pPr>
            <a:r>
              <a:rPr lang="en-US" sz="2600" dirty="0"/>
              <a:t>Work with intellectual peers</a:t>
            </a:r>
          </a:p>
          <a:p>
            <a:pPr>
              <a:lnSpc>
                <a:spcPct val="90000"/>
              </a:lnSpc>
              <a:buFontTx/>
              <a:buNone/>
            </a:pPr>
            <a:endParaRPr lang="en-US" sz="2600" dirty="0"/>
          </a:p>
        </p:txBody>
      </p:sp>
      <p:sp>
        <p:nvSpPr>
          <p:cNvPr id="49156" name="Rectangle 4"/>
          <p:cNvSpPr>
            <a:spLocks noChangeArrowheads="1"/>
          </p:cNvSpPr>
          <p:nvPr/>
        </p:nvSpPr>
        <p:spPr bwMode="auto">
          <a:xfrm>
            <a:off x="-228600" y="5105400"/>
            <a:ext cx="8578850" cy="915988"/>
          </a:xfrm>
          <a:prstGeom prst="rect">
            <a:avLst/>
          </a:prstGeom>
          <a:noFill/>
          <a:ln w="9525">
            <a:noFill/>
            <a:miter lim="800000"/>
            <a:headEnd/>
            <a:tailEnd/>
          </a:ln>
          <a:effectLst/>
        </p:spPr>
        <p:txBody>
          <a:bodyPr>
            <a:prstTxWarp prst="textNoShape">
              <a:avLst/>
            </a:prstTxWarp>
            <a:spAutoFit/>
          </a:bodyPr>
          <a:lstStyle/>
          <a:p>
            <a:pPr lvl="2" algn="r"/>
            <a:r>
              <a:rPr lang="en-US">
                <a:solidFill>
                  <a:schemeClr val="accent2"/>
                </a:solidFill>
                <a:latin typeface="Times New Roman" pitchFamily="-112" charset="0"/>
              </a:rPr>
              <a:t>(Taken from: Clark, B. (1988).  </a:t>
            </a:r>
            <a:r>
              <a:rPr lang="en-US" i="1">
                <a:solidFill>
                  <a:schemeClr val="accent2"/>
                </a:solidFill>
                <a:latin typeface="Times New Roman" pitchFamily="-112" charset="0"/>
              </a:rPr>
              <a:t>Growing up gifted</a:t>
            </a:r>
            <a:r>
              <a:rPr lang="en-US" u="sng">
                <a:solidFill>
                  <a:schemeClr val="accent2"/>
                </a:solidFill>
                <a:latin typeface="Times New Roman" pitchFamily="-112" charset="0"/>
              </a:rPr>
              <a:t>.</a:t>
            </a:r>
            <a:r>
              <a:rPr lang="en-US">
                <a:solidFill>
                  <a:schemeClr val="accent2"/>
                </a:solidFill>
                <a:latin typeface="Times New Roman" pitchFamily="-112" charset="0"/>
              </a:rPr>
              <a:t> (3</a:t>
            </a:r>
            <a:r>
              <a:rPr lang="en-US" baseline="30000">
                <a:solidFill>
                  <a:schemeClr val="accent2"/>
                </a:solidFill>
                <a:latin typeface="Times New Roman" pitchFamily="-112" charset="0"/>
              </a:rPr>
              <a:t>rd</a:t>
            </a:r>
            <a:r>
              <a:rPr lang="en-US">
                <a:solidFill>
                  <a:schemeClr val="accent2"/>
                </a:solidFill>
                <a:latin typeface="Times New Roman" pitchFamily="-112" charset="0"/>
              </a:rPr>
              <a:t> ed.). Columbus:  Merrill 		      Publishing Co.)</a:t>
            </a:r>
          </a:p>
          <a:p>
            <a:pPr algn="r"/>
            <a:endParaRPr lang="en-US">
              <a:solidFill>
                <a:schemeClr val="accent2"/>
              </a:solidFill>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216025"/>
            <a:ext cx="7772400" cy="1470025"/>
          </a:xfrm>
        </p:spPr>
        <p:txBody>
          <a:bodyPr/>
          <a:lstStyle/>
          <a:p>
            <a:r>
              <a:rPr lang="en-US" dirty="0" smtClean="0"/>
              <a:t>Independent Study</a:t>
            </a:r>
            <a:endParaRPr lang="en-US" dirty="0"/>
          </a:p>
        </p:txBody>
      </p:sp>
      <p:sp>
        <p:nvSpPr>
          <p:cNvPr id="5" name="Subtitle 4"/>
          <p:cNvSpPr>
            <a:spLocks noGrp="1"/>
          </p:cNvSpPr>
          <p:nvPr>
            <p:ph type="subTitle" idx="1"/>
          </p:nvPr>
        </p:nvSpPr>
        <p:spPr>
          <a:xfrm>
            <a:off x="1371600" y="2946400"/>
            <a:ext cx="6400800" cy="1752600"/>
          </a:xfrm>
        </p:spPr>
        <p:txBody>
          <a:bodyPr/>
          <a:lstStyle/>
          <a:p>
            <a:r>
              <a:rPr lang="en-US" dirty="0" smtClean="0"/>
              <a:t>What comes to mind when you think of Independent Study?</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Independent Study</a:t>
            </a:r>
            <a:endParaRPr lang="en-US" dirty="0"/>
          </a:p>
        </p:txBody>
      </p:sp>
      <p:sp>
        <p:nvSpPr>
          <p:cNvPr id="3" name="Content Placeholder 2"/>
          <p:cNvSpPr>
            <a:spLocks noGrp="1"/>
          </p:cNvSpPr>
          <p:nvPr>
            <p:ph idx="1"/>
          </p:nvPr>
        </p:nvSpPr>
        <p:spPr/>
        <p:txBody>
          <a:bodyPr/>
          <a:lstStyle/>
          <a:p>
            <a:pPr>
              <a:buNone/>
            </a:pPr>
            <a:r>
              <a:rPr lang="en-US" dirty="0" smtClean="0"/>
              <a:t>Wikipedia says . . .</a:t>
            </a:r>
          </a:p>
          <a:p>
            <a:pPr>
              <a:buNone/>
            </a:pPr>
            <a:r>
              <a:rPr lang="en-US" dirty="0" smtClean="0"/>
              <a:t>	“It is most usually when a student and a professor or teacher agree upon a topic for the student to further research outside of school with loose guidance from the instructor. . .” </a:t>
            </a: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Independent Study</a:t>
            </a:r>
            <a:endParaRPr lang="en-US" dirty="0"/>
          </a:p>
        </p:txBody>
      </p:sp>
      <p:sp>
        <p:nvSpPr>
          <p:cNvPr id="3" name="Content Placeholder 2"/>
          <p:cNvSpPr>
            <a:spLocks noGrp="1"/>
          </p:cNvSpPr>
          <p:nvPr>
            <p:ph idx="1"/>
          </p:nvPr>
        </p:nvSpPr>
        <p:spPr/>
        <p:txBody>
          <a:bodyPr/>
          <a:lstStyle/>
          <a:p>
            <a:pPr algn="ctr">
              <a:buNone/>
            </a:pPr>
            <a:r>
              <a:rPr lang="en-US" dirty="0" smtClean="0"/>
              <a:t>OR</a:t>
            </a:r>
          </a:p>
          <a:p>
            <a:pPr>
              <a:buNone/>
            </a:pPr>
            <a:r>
              <a:rPr lang="en-US" dirty="0" smtClean="0"/>
              <a:t>	“For elementary and junior high, it is sometimes a GATE study where the student receives a packet and must research their topic and formulate and answer questions. At the end, they develop and present a product.”</a:t>
            </a:r>
            <a:endParaRPr lang="en-US" sz="2000" dirty="0" smtClean="0"/>
          </a:p>
          <a:p>
            <a:pPr algn="r">
              <a:buNone/>
            </a:pPr>
            <a:r>
              <a:rPr lang="en-US" sz="2000" dirty="0" smtClean="0"/>
              <a:t>http://</a:t>
            </a:r>
            <a:r>
              <a:rPr lang="en-US" sz="2000" dirty="0" err="1" smtClean="0"/>
              <a:t>en.wikipedia.org/wiki/Independent_study</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Independent Study	</a:t>
            </a:r>
            <a:br>
              <a:rPr lang="en-US" dirty="0" smtClean="0"/>
            </a:br>
            <a:r>
              <a:rPr lang="en-US" dirty="0" smtClean="0"/>
              <a:t>Strategy</a:t>
            </a:r>
            <a:endParaRPr lang="en-US" dirty="0"/>
          </a:p>
        </p:txBody>
      </p:sp>
      <p:sp>
        <p:nvSpPr>
          <p:cNvPr id="3" name="Content Placeholder 2"/>
          <p:cNvSpPr>
            <a:spLocks noGrp="1"/>
          </p:cNvSpPr>
          <p:nvPr>
            <p:ph idx="1"/>
          </p:nvPr>
        </p:nvSpPr>
        <p:spPr/>
        <p:txBody>
          <a:bodyPr/>
          <a:lstStyle/>
          <a:p>
            <a:r>
              <a:rPr lang="en-US" dirty="0" smtClean="0"/>
              <a:t>Planned Research</a:t>
            </a:r>
          </a:p>
          <a:p>
            <a:r>
              <a:rPr lang="en-US" dirty="0" smtClean="0"/>
              <a:t>Self-directed</a:t>
            </a:r>
          </a:p>
          <a:p>
            <a:r>
              <a:rPr lang="en-US" dirty="0" smtClean="0"/>
              <a:t>Similar to one used by a professional</a:t>
            </a:r>
          </a:p>
          <a:p>
            <a:r>
              <a:rPr lang="en-US" dirty="0" smtClean="0"/>
              <a:t>Authentic to the discipline</a:t>
            </a:r>
          </a:p>
          <a:p>
            <a:r>
              <a:rPr lang="en-US" dirty="0" smtClean="0"/>
              <a:t>Facilitated and monitored by an instructor</a:t>
            </a:r>
          </a:p>
          <a:p>
            <a:r>
              <a:rPr lang="en-US" dirty="0" smtClean="0"/>
              <a:t>Focuses on lifelike problems that go beyond the classroom walls</a:t>
            </a:r>
            <a:endParaRPr lang="en-US" dirty="0"/>
          </a:p>
        </p:txBody>
      </p:sp>
      <p:sp>
        <p:nvSpPr>
          <p:cNvPr id="4" name="TextBox 3"/>
          <p:cNvSpPr txBox="1"/>
          <p:nvPr/>
        </p:nvSpPr>
        <p:spPr>
          <a:xfrm>
            <a:off x="2604911" y="4960837"/>
            <a:ext cx="6081889" cy="830997"/>
          </a:xfrm>
          <a:prstGeom prst="rect">
            <a:avLst/>
          </a:prstGeom>
          <a:noFill/>
        </p:spPr>
        <p:txBody>
          <a:bodyPr wrap="square" rtlCol="0" anchor="t">
            <a:spAutoFit/>
          </a:bodyPr>
          <a:lstStyle/>
          <a:p>
            <a:endParaRPr lang="en-US" sz="1200" dirty="0" smtClean="0"/>
          </a:p>
          <a:p>
            <a:endParaRPr lang="en-US" sz="1200" dirty="0" smtClean="0"/>
          </a:p>
          <a:p>
            <a:r>
              <a:rPr lang="en-US" sz="1200" dirty="0" smtClean="0"/>
              <a:t>Taken from  Johnson, Susan K. &amp; </a:t>
            </a:r>
            <a:r>
              <a:rPr lang="en-US" sz="1200" dirty="0" err="1" smtClean="0"/>
              <a:t>Goree</a:t>
            </a:r>
            <a:r>
              <a:rPr lang="en-US" sz="1200" dirty="0" smtClean="0"/>
              <a:t>, </a:t>
            </a:r>
            <a:r>
              <a:rPr lang="en-US" sz="1200" dirty="0" err="1" smtClean="0"/>
              <a:t>Krystel</a:t>
            </a:r>
            <a:r>
              <a:rPr lang="en-US" sz="1200" i="1" dirty="0" smtClean="0"/>
              <a:t> </a:t>
            </a:r>
            <a:r>
              <a:rPr lang="en-US" sz="1200" dirty="0" smtClean="0"/>
              <a:t>(2005).</a:t>
            </a:r>
            <a:r>
              <a:rPr lang="en-US" sz="1200" i="1" dirty="0" smtClean="0"/>
              <a:t> Independent Study for Gifted Learners .Waco, TX : </a:t>
            </a:r>
            <a:r>
              <a:rPr lang="en-US" sz="1200" dirty="0" err="1" smtClean="0"/>
              <a:t>Prufrock</a:t>
            </a:r>
            <a:r>
              <a:rPr lang="en-US" sz="1200" dirty="0" smtClean="0"/>
              <a:t> Press Inc.</a:t>
            </a:r>
            <a:endParaRPr lang="en-US" sz="1200" dirty="0"/>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Custo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604B99"/>
      </a:hlink>
      <a:folHlink>
        <a:srgbClr val="99CC00"/>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New Look.potx</Template>
  <TotalTime>1581</TotalTime>
  <Words>2230</Words>
  <Application>Microsoft Macintosh PowerPoint</Application>
  <PresentationFormat>On-screen Show (4:3)</PresentationFormat>
  <Paragraphs>249</Paragraphs>
  <Slides>42</Slides>
  <Notes>35</Notes>
  <HiddenSlides>0</HiddenSlides>
  <MMClips>9</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Default Design</vt:lpstr>
      <vt:lpstr>Alternative Ways for Gifted Kids to Reach Their Potential Virtually</vt:lpstr>
      <vt:lpstr>Unique Opportunities Online</vt:lpstr>
      <vt:lpstr>Gifted Kids</vt:lpstr>
      <vt:lpstr>Related Needs </vt:lpstr>
      <vt:lpstr>Organizational Patterns</vt:lpstr>
      <vt:lpstr>Independent Study</vt:lpstr>
      <vt:lpstr>Independent Study</vt:lpstr>
      <vt:lpstr>Independent Study</vt:lpstr>
      <vt:lpstr>Independent Study  Strategy</vt:lpstr>
      <vt:lpstr> Mentors </vt:lpstr>
      <vt:lpstr>Benefits of Mentorships </vt:lpstr>
      <vt:lpstr> </vt:lpstr>
      <vt:lpstr>Pursuing a Passion . . . </vt:lpstr>
      <vt:lpstr>PowerPoint Presentation</vt:lpstr>
      <vt:lpstr>PowerPoint Presentation</vt:lpstr>
      <vt:lpstr>Tug of War</vt:lpstr>
      <vt:lpstr>Billy and Friend</vt:lpstr>
      <vt:lpstr>Research Assistant – World Theatre </vt:lpstr>
      <vt:lpstr> Research Assistant – World Theatre </vt:lpstr>
      <vt:lpstr>Digital Music Beyond Garage Band</vt:lpstr>
      <vt:lpstr>Payday Loan Project</vt:lpstr>
      <vt:lpstr>Payday Loan Project</vt:lpstr>
      <vt:lpstr>Payday Loan Project</vt:lpstr>
      <vt:lpstr>Swimming and Physics </vt:lpstr>
      <vt:lpstr>Cherylyn</vt:lpstr>
      <vt:lpstr>Mathematics Hidden Within Music</vt:lpstr>
      <vt:lpstr>Environmental History of US</vt:lpstr>
      <vt:lpstr>Online Extracurricular Clubs</vt:lpstr>
      <vt:lpstr>Developing Leadership Potential</vt:lpstr>
      <vt:lpstr>10 Observed Leadership Behaviors</vt:lpstr>
      <vt:lpstr>Observed GT Behaviors (continued)</vt:lpstr>
      <vt:lpstr>Club Proposal</vt:lpstr>
      <vt:lpstr>Architecture Club</vt:lpstr>
      <vt:lpstr>Club Membership</vt:lpstr>
      <vt:lpstr>Course Timeline</vt:lpstr>
      <vt:lpstr>Course Assignments</vt:lpstr>
      <vt:lpstr>24 Hour Architect Trivia</vt:lpstr>
      <vt:lpstr>Real-Time Presentations</vt:lpstr>
      <vt:lpstr> Architecture Club Guest Speakers </vt:lpstr>
      <vt:lpstr>Thank You Note</vt:lpstr>
      <vt:lpstr>The Best of Being in a Club</vt:lpstr>
      <vt:lpstr>PowerPoint Presentation</vt:lpstr>
    </vt:vector>
  </TitlesOfParts>
  <Company>School of Education and Social Policy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Alternative Ways for Gifted Kids to Reach Their Potential Virtually</dc:title>
  <dc:creator>Elfi Sanderson</dc:creator>
  <cp:lastModifiedBy>Northwestern University</cp:lastModifiedBy>
  <cp:revision>46</cp:revision>
  <dcterms:created xsi:type="dcterms:W3CDTF">2010-10-11T20:04:36Z</dcterms:created>
  <dcterms:modified xsi:type="dcterms:W3CDTF">2010-11-18T21:29:46Z</dcterms:modified>
</cp:coreProperties>
</file>